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256" r:id="rId2"/>
    <p:sldId id="259" r:id="rId3"/>
    <p:sldId id="284" r:id="rId4"/>
    <p:sldId id="260" r:id="rId5"/>
    <p:sldId id="285" r:id="rId6"/>
    <p:sldId id="261" r:id="rId7"/>
    <p:sldId id="287" r:id="rId8"/>
    <p:sldId id="262" r:id="rId9"/>
    <p:sldId id="288" r:id="rId10"/>
    <p:sldId id="263" r:id="rId11"/>
    <p:sldId id="264" r:id="rId12"/>
    <p:sldId id="265" r:id="rId13"/>
    <p:sldId id="266" r:id="rId14"/>
    <p:sldId id="267" r:id="rId15"/>
    <p:sldId id="289" r:id="rId16"/>
    <p:sldId id="268" r:id="rId17"/>
    <p:sldId id="290" r:id="rId18"/>
    <p:sldId id="269" r:id="rId19"/>
    <p:sldId id="291" r:id="rId20"/>
    <p:sldId id="292" r:id="rId21"/>
    <p:sldId id="271" r:id="rId22"/>
    <p:sldId id="272" r:id="rId23"/>
    <p:sldId id="293" r:id="rId24"/>
    <p:sldId id="273" r:id="rId25"/>
    <p:sldId id="294" r:id="rId26"/>
    <p:sldId id="274" r:id="rId27"/>
    <p:sldId id="295" r:id="rId28"/>
    <p:sldId id="275" r:id="rId29"/>
    <p:sldId id="276" r:id="rId30"/>
    <p:sldId id="296" r:id="rId31"/>
    <p:sldId id="277" r:id="rId32"/>
    <p:sldId id="297" r:id="rId33"/>
    <p:sldId id="278" r:id="rId34"/>
    <p:sldId id="298" r:id="rId35"/>
    <p:sldId id="279" r:id="rId36"/>
    <p:sldId id="280" r:id="rId37"/>
    <p:sldId id="281" r:id="rId38"/>
    <p:sldId id="282" r:id="rId39"/>
    <p:sldId id="299" r:id="rId40"/>
    <p:sldId id="283" r:id="rId41"/>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60"/>
  </p:normalViewPr>
  <p:slideViewPr>
    <p:cSldViewPr>
      <p:cViewPr varScale="1">
        <p:scale>
          <a:sx n="73" d="100"/>
          <a:sy n="73" d="100"/>
        </p:scale>
        <p:origin x="10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BAE8AF-0600-4474-A9CB-DC6D0A049076}"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F16BC9ED-7D0F-4932-B590-6030970B6B8D}">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fa-IR" sz="1600" b="1" dirty="0">
              <a:solidFill>
                <a:schemeClr val="tx1"/>
              </a:solidFill>
              <a:cs typeface="B Nazanin" pitchFamily="2" charset="-78"/>
            </a:rPr>
            <a:t>نیوزلند</a:t>
          </a:r>
          <a:endParaRPr lang="en-US" sz="2800" b="1" dirty="0">
            <a:solidFill>
              <a:schemeClr val="tx1"/>
            </a:solidFill>
            <a:cs typeface="B Nazanin" pitchFamily="2" charset="-78"/>
          </a:endParaRPr>
        </a:p>
        <a:p>
          <a:r>
            <a:rPr lang="en-US" sz="1400" b="1" dirty="0">
              <a:solidFill>
                <a:schemeClr val="tx1"/>
              </a:solidFill>
              <a:cs typeface="B Nazanin" pitchFamily="2" charset="-78"/>
            </a:rPr>
            <a:t>New Zealand</a:t>
          </a:r>
        </a:p>
      </dgm:t>
    </dgm:pt>
    <dgm:pt modelId="{83974D12-D66C-45C4-B814-42AE8A93874E}" type="parTrans" cxnId="{21497A09-3539-4F77-927D-B1D67472CD7E}">
      <dgm:prSet/>
      <dgm:spPr/>
      <dgm:t>
        <a:bodyPr/>
        <a:lstStyle/>
        <a:p>
          <a:endParaRPr lang="en-US"/>
        </a:p>
      </dgm:t>
    </dgm:pt>
    <dgm:pt modelId="{09628679-13F1-4BBF-9EC3-FD33B4BA4224}" type="sibTrans" cxnId="{21497A09-3539-4F77-927D-B1D67472CD7E}">
      <dgm:prSet/>
      <dgm:spPr/>
      <dgm:t>
        <a:bodyPr/>
        <a:lstStyle/>
        <a:p>
          <a:endParaRPr lang="en-US"/>
        </a:p>
      </dgm:t>
    </dgm:pt>
    <dgm:pt modelId="{E6EA20E3-CAEF-48D1-9C35-97CAF785D027}">
      <dgm:prSet phldrT="[Text]">
        <dgm:style>
          <a:lnRef idx="2">
            <a:schemeClr val="accent6"/>
          </a:lnRef>
          <a:fillRef idx="1">
            <a:schemeClr val="lt1"/>
          </a:fillRef>
          <a:effectRef idx="0">
            <a:schemeClr val="accent6"/>
          </a:effectRef>
          <a:fontRef idx="minor">
            <a:schemeClr val="dk1"/>
          </a:fontRef>
        </dgm:style>
      </dgm:prSet>
      <dgm:spPr/>
      <dgm:t>
        <a:bodyPr/>
        <a:lstStyle/>
        <a:p>
          <a:pPr rtl="0"/>
          <a:r>
            <a:rPr lang="fa-IR" dirty="0">
              <a:latin typeface="Trebuchet MS"/>
              <a:ea typeface="Times New Roman"/>
              <a:cs typeface="B Nazanin"/>
            </a:rPr>
            <a:t>بانک‌ها: 80%</a:t>
          </a:r>
          <a:endParaRPr lang="en-US" dirty="0">
            <a:latin typeface="Trebuchet MS"/>
            <a:ea typeface="Times New Roman"/>
            <a:cs typeface="B Nazanin"/>
          </a:endParaRPr>
        </a:p>
        <a:p>
          <a:pPr rtl="0"/>
          <a:r>
            <a:rPr lang="en-US" dirty="0">
              <a:latin typeface="Trebuchet MS"/>
              <a:cs typeface="B Nazanin"/>
            </a:rPr>
            <a:t>Banks: 80%</a:t>
          </a:r>
          <a:endParaRPr lang="en-US" dirty="0"/>
        </a:p>
      </dgm:t>
    </dgm:pt>
    <dgm:pt modelId="{5C53879B-55D0-42C0-8DAF-52F86A6C6BF1}" type="parTrans" cxnId="{C646789F-D978-4A21-A2F8-CCC197A58304}">
      <dgm:prSet>
        <dgm:style>
          <a:lnRef idx="2">
            <a:schemeClr val="accent6"/>
          </a:lnRef>
          <a:fillRef idx="0">
            <a:schemeClr val="accent6"/>
          </a:fillRef>
          <a:effectRef idx="1">
            <a:schemeClr val="accent6"/>
          </a:effectRef>
          <a:fontRef idx="minor">
            <a:schemeClr val="tx1"/>
          </a:fontRef>
        </dgm:style>
      </dgm:prSet>
      <dgm:spPr/>
      <dgm:t>
        <a:bodyPr/>
        <a:lstStyle/>
        <a:p>
          <a:endParaRPr lang="en-US"/>
        </a:p>
      </dgm:t>
    </dgm:pt>
    <dgm:pt modelId="{1E43EF15-5773-482B-B5BF-62D651554FB4}" type="sibTrans" cxnId="{C646789F-D978-4A21-A2F8-CCC197A58304}">
      <dgm:prSet/>
      <dgm:spPr/>
      <dgm:t>
        <a:bodyPr/>
        <a:lstStyle/>
        <a:p>
          <a:endParaRPr lang="en-US"/>
        </a:p>
      </dgm:t>
    </dgm:pt>
    <dgm:pt modelId="{44C4C8F9-1B70-4578-A0A9-5DDFA945456C}">
      <dgm:prSet phldrT="[Text]">
        <dgm:style>
          <a:lnRef idx="2">
            <a:schemeClr val="accent6"/>
          </a:lnRef>
          <a:fillRef idx="1">
            <a:schemeClr val="lt1"/>
          </a:fillRef>
          <a:effectRef idx="0">
            <a:schemeClr val="accent6"/>
          </a:effectRef>
          <a:fontRef idx="minor">
            <a:schemeClr val="dk1"/>
          </a:fontRef>
        </dgm:style>
      </dgm:prSet>
      <dgm:spPr/>
      <dgm:t>
        <a:bodyPr/>
        <a:lstStyle/>
        <a:p>
          <a:pPr rtl="0"/>
          <a:r>
            <a:rPr lang="fa-IR" dirty="0">
              <a:latin typeface="Trebuchet MS"/>
              <a:ea typeface="Times New Roman"/>
              <a:cs typeface="B Nazanin"/>
            </a:rPr>
            <a:t>شرکت تضمین: 20%</a:t>
          </a:r>
          <a:endParaRPr lang="en-US" dirty="0">
            <a:latin typeface="Trebuchet MS"/>
            <a:ea typeface="Times New Roman"/>
            <a:cs typeface="B Nazanin"/>
          </a:endParaRPr>
        </a:p>
        <a:p>
          <a:pPr rtl="0"/>
          <a:r>
            <a:rPr lang="en-US" dirty="0">
              <a:latin typeface="Trebuchet MS"/>
              <a:cs typeface="B Nazanin"/>
            </a:rPr>
            <a:t>Company Surety bond: 20%</a:t>
          </a:r>
          <a:endParaRPr lang="en-US" dirty="0"/>
        </a:p>
      </dgm:t>
    </dgm:pt>
    <dgm:pt modelId="{5306D828-809E-4B95-BDC3-524C8B76AC17}" type="parTrans" cxnId="{B77B49D0-428F-41CD-8AD7-9B5D015FE420}">
      <dgm:prSet>
        <dgm:style>
          <a:lnRef idx="2">
            <a:schemeClr val="accent6"/>
          </a:lnRef>
          <a:fillRef idx="0">
            <a:schemeClr val="accent6"/>
          </a:fillRef>
          <a:effectRef idx="1">
            <a:schemeClr val="accent6"/>
          </a:effectRef>
          <a:fontRef idx="minor">
            <a:schemeClr val="tx1"/>
          </a:fontRef>
        </dgm:style>
      </dgm:prSet>
      <dgm:spPr/>
      <dgm:t>
        <a:bodyPr/>
        <a:lstStyle/>
        <a:p>
          <a:endParaRPr lang="en-US"/>
        </a:p>
      </dgm:t>
    </dgm:pt>
    <dgm:pt modelId="{97953B8F-5D9E-478E-9D37-8DCD98A630EF}" type="sibTrans" cxnId="{B77B49D0-428F-41CD-8AD7-9B5D015FE420}">
      <dgm:prSet/>
      <dgm:spPr/>
      <dgm:t>
        <a:bodyPr/>
        <a:lstStyle/>
        <a:p>
          <a:endParaRPr lang="en-US"/>
        </a:p>
      </dgm:t>
    </dgm:pt>
    <dgm:pt modelId="{1F81B8FB-807B-47BD-9939-079B795CFBC5}">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fa-IR" sz="1400" b="1" dirty="0">
              <a:solidFill>
                <a:schemeClr val="tx1"/>
              </a:solidFill>
              <a:cs typeface="B Nazanin" pitchFamily="2" charset="-78"/>
            </a:rPr>
            <a:t>استرالیا</a:t>
          </a:r>
          <a:endParaRPr lang="en-US" sz="2800" b="1" dirty="0">
            <a:solidFill>
              <a:schemeClr val="tx1"/>
            </a:solidFill>
            <a:cs typeface="B Nazanin" pitchFamily="2" charset="-78"/>
          </a:endParaRPr>
        </a:p>
        <a:p>
          <a:r>
            <a:rPr lang="en-US" sz="1600" b="1" dirty="0">
              <a:solidFill>
                <a:schemeClr val="tx1"/>
              </a:solidFill>
              <a:cs typeface="B Nazanin" pitchFamily="2" charset="-78"/>
            </a:rPr>
            <a:t>Australia</a:t>
          </a:r>
          <a:endParaRPr lang="en-US" sz="2800" b="1" dirty="0">
            <a:solidFill>
              <a:schemeClr val="tx1"/>
            </a:solidFill>
            <a:cs typeface="B Nazanin" pitchFamily="2" charset="-78"/>
          </a:endParaRPr>
        </a:p>
      </dgm:t>
    </dgm:pt>
    <dgm:pt modelId="{DA170271-EB32-4C97-B38B-625EAF31F690}" type="parTrans" cxnId="{58A1AC25-0A54-4F09-88A2-7F8D281D4A28}">
      <dgm:prSet/>
      <dgm:spPr/>
      <dgm:t>
        <a:bodyPr/>
        <a:lstStyle/>
        <a:p>
          <a:endParaRPr lang="en-US"/>
        </a:p>
      </dgm:t>
    </dgm:pt>
    <dgm:pt modelId="{C0044DB7-293C-409D-8213-A130F34FBE12}" type="sibTrans" cxnId="{58A1AC25-0A54-4F09-88A2-7F8D281D4A28}">
      <dgm:prSet/>
      <dgm:spPr/>
      <dgm:t>
        <a:bodyPr/>
        <a:lstStyle/>
        <a:p>
          <a:endParaRPr lang="en-US"/>
        </a:p>
      </dgm:t>
    </dgm:pt>
    <dgm:pt modelId="{FB412D79-C3EB-4A7B-B229-52842C1960A2}">
      <dgm:prSet phldrT="[Text]">
        <dgm:style>
          <a:lnRef idx="2">
            <a:schemeClr val="accent2"/>
          </a:lnRef>
          <a:fillRef idx="1">
            <a:schemeClr val="lt1"/>
          </a:fillRef>
          <a:effectRef idx="0">
            <a:schemeClr val="accent2"/>
          </a:effectRef>
          <a:fontRef idx="minor">
            <a:schemeClr val="dk1"/>
          </a:fontRef>
        </dgm:style>
      </dgm:prSet>
      <dgm:spPr/>
      <dgm:t>
        <a:bodyPr/>
        <a:lstStyle/>
        <a:p>
          <a:pPr rtl="0"/>
          <a:r>
            <a:rPr lang="fa-IR" dirty="0">
              <a:latin typeface="Trebuchet MS"/>
              <a:ea typeface="Times New Roman"/>
              <a:cs typeface="B Nazanin"/>
            </a:rPr>
            <a:t>بانک‌ها: 80%</a:t>
          </a:r>
          <a:endParaRPr lang="en-US" dirty="0">
            <a:latin typeface="Trebuchet MS"/>
            <a:ea typeface="Times New Roman"/>
            <a:cs typeface="B Nazanin"/>
          </a:endParaRPr>
        </a:p>
        <a:p>
          <a:pPr rtl="0"/>
          <a:r>
            <a:rPr lang="en-US" dirty="0">
              <a:latin typeface="Trebuchet MS"/>
              <a:cs typeface="B Nazanin"/>
            </a:rPr>
            <a:t>Banks: 80%</a:t>
          </a:r>
          <a:endParaRPr lang="en-US" dirty="0"/>
        </a:p>
      </dgm:t>
    </dgm:pt>
    <dgm:pt modelId="{71E091F3-B8CC-4F48-9229-2D4BCFA4A459}" type="parTrans" cxnId="{E4BBA22D-6367-4213-A22B-43DB2DC61288}">
      <dgm:prSet>
        <dgm:style>
          <a:lnRef idx="2">
            <a:schemeClr val="accent2"/>
          </a:lnRef>
          <a:fillRef idx="0">
            <a:schemeClr val="accent2"/>
          </a:fillRef>
          <a:effectRef idx="1">
            <a:schemeClr val="accent2"/>
          </a:effectRef>
          <a:fontRef idx="minor">
            <a:schemeClr val="tx1"/>
          </a:fontRef>
        </dgm:style>
      </dgm:prSet>
      <dgm:spPr/>
      <dgm:t>
        <a:bodyPr/>
        <a:lstStyle/>
        <a:p>
          <a:endParaRPr lang="en-US"/>
        </a:p>
      </dgm:t>
    </dgm:pt>
    <dgm:pt modelId="{B0DA040D-BE03-4137-B06A-6D16F6A60150}" type="sibTrans" cxnId="{E4BBA22D-6367-4213-A22B-43DB2DC61288}">
      <dgm:prSet/>
      <dgm:spPr/>
      <dgm:t>
        <a:bodyPr/>
        <a:lstStyle/>
        <a:p>
          <a:endParaRPr lang="en-US"/>
        </a:p>
      </dgm:t>
    </dgm:pt>
    <dgm:pt modelId="{E944F5CA-B9FA-453C-96F0-7A62067E561D}">
      <dgm:prSet phldrT="[Text]">
        <dgm:style>
          <a:lnRef idx="2">
            <a:schemeClr val="accent2"/>
          </a:lnRef>
          <a:fillRef idx="1">
            <a:schemeClr val="lt1"/>
          </a:fillRef>
          <a:effectRef idx="0">
            <a:schemeClr val="accent2"/>
          </a:effectRef>
          <a:fontRef idx="minor">
            <a:schemeClr val="dk1"/>
          </a:fontRef>
        </dgm:style>
      </dgm:prSet>
      <dgm:spPr/>
      <dgm:t>
        <a:bodyPr/>
        <a:lstStyle/>
        <a:p>
          <a:pPr rtl="0"/>
          <a:r>
            <a:rPr lang="fa-IR" dirty="0">
              <a:latin typeface="Trebuchet MS"/>
              <a:ea typeface="Times New Roman"/>
              <a:cs typeface="B Nazanin"/>
            </a:rPr>
            <a:t>شرکت تضمین: 20%</a:t>
          </a:r>
          <a:endParaRPr lang="en-US" dirty="0">
            <a:latin typeface="Trebuchet MS"/>
            <a:ea typeface="Times New Roman"/>
            <a:cs typeface="B Nazanin"/>
          </a:endParaRPr>
        </a:p>
        <a:p>
          <a:pPr rtl="0"/>
          <a:r>
            <a:rPr lang="en-US" dirty="0">
              <a:latin typeface="Trebuchet MS"/>
              <a:cs typeface="B Nazanin"/>
            </a:rPr>
            <a:t>Company Surety bond: 20%</a:t>
          </a:r>
          <a:endParaRPr lang="en-US" dirty="0"/>
        </a:p>
      </dgm:t>
    </dgm:pt>
    <dgm:pt modelId="{2637CC23-FAAF-48F8-AFE4-33304031F69D}" type="parTrans" cxnId="{8755A4D6-FFB2-4CDA-9067-C5D75D644116}">
      <dgm:prSet>
        <dgm:style>
          <a:lnRef idx="2">
            <a:schemeClr val="accent2"/>
          </a:lnRef>
          <a:fillRef idx="0">
            <a:schemeClr val="accent2"/>
          </a:fillRef>
          <a:effectRef idx="1">
            <a:schemeClr val="accent2"/>
          </a:effectRef>
          <a:fontRef idx="minor">
            <a:schemeClr val="tx1"/>
          </a:fontRef>
        </dgm:style>
      </dgm:prSet>
      <dgm:spPr/>
      <dgm:t>
        <a:bodyPr/>
        <a:lstStyle/>
        <a:p>
          <a:endParaRPr lang="en-US"/>
        </a:p>
      </dgm:t>
    </dgm:pt>
    <dgm:pt modelId="{47DFB208-1B8F-4E36-A346-05BCF516F02E}" type="sibTrans" cxnId="{8755A4D6-FFB2-4CDA-9067-C5D75D644116}">
      <dgm:prSet/>
      <dgm:spPr/>
      <dgm:t>
        <a:bodyPr/>
        <a:lstStyle/>
        <a:p>
          <a:endParaRPr lang="en-US"/>
        </a:p>
      </dgm:t>
    </dgm:pt>
    <dgm:pt modelId="{EA54CFB0-78CE-4EE8-B449-575EDD4015AA}" type="pres">
      <dgm:prSet presAssocID="{1EBAE8AF-0600-4474-A9CB-DC6D0A049076}" presName="diagram" presStyleCnt="0">
        <dgm:presLayoutVars>
          <dgm:chPref val="1"/>
          <dgm:dir/>
          <dgm:animOne val="branch"/>
          <dgm:animLvl val="lvl"/>
          <dgm:resizeHandles/>
        </dgm:presLayoutVars>
      </dgm:prSet>
      <dgm:spPr/>
    </dgm:pt>
    <dgm:pt modelId="{DE409743-83AC-4C10-9740-601D2C7580E1}" type="pres">
      <dgm:prSet presAssocID="{F16BC9ED-7D0F-4932-B590-6030970B6B8D}" presName="root" presStyleCnt="0"/>
      <dgm:spPr/>
    </dgm:pt>
    <dgm:pt modelId="{2CDBD326-8EF3-49F2-B92D-A6868F404E23}" type="pres">
      <dgm:prSet presAssocID="{F16BC9ED-7D0F-4932-B590-6030970B6B8D}" presName="rootComposite" presStyleCnt="0"/>
      <dgm:spPr/>
    </dgm:pt>
    <dgm:pt modelId="{EA1351FC-517F-4AE6-9917-30082A7EE173}" type="pres">
      <dgm:prSet presAssocID="{F16BC9ED-7D0F-4932-B590-6030970B6B8D}" presName="rootText" presStyleLbl="node1" presStyleIdx="0" presStyleCnt="2"/>
      <dgm:spPr/>
    </dgm:pt>
    <dgm:pt modelId="{13A0CBEB-7602-400F-B0A1-C09B36E2A296}" type="pres">
      <dgm:prSet presAssocID="{F16BC9ED-7D0F-4932-B590-6030970B6B8D}" presName="rootConnector" presStyleLbl="node1" presStyleIdx="0" presStyleCnt="2"/>
      <dgm:spPr/>
    </dgm:pt>
    <dgm:pt modelId="{8FC06AE4-84C2-432A-800E-4FA35A2E739C}" type="pres">
      <dgm:prSet presAssocID="{F16BC9ED-7D0F-4932-B590-6030970B6B8D}" presName="childShape" presStyleCnt="0"/>
      <dgm:spPr/>
    </dgm:pt>
    <dgm:pt modelId="{4732A7C1-63DF-4FE9-A474-B00F355A51FF}" type="pres">
      <dgm:prSet presAssocID="{5C53879B-55D0-42C0-8DAF-52F86A6C6BF1}" presName="Name13" presStyleLbl="parChTrans1D2" presStyleIdx="0" presStyleCnt="4"/>
      <dgm:spPr/>
    </dgm:pt>
    <dgm:pt modelId="{20815031-6AF4-4E32-8DCA-916AAA9672F3}" type="pres">
      <dgm:prSet presAssocID="{E6EA20E3-CAEF-48D1-9C35-97CAF785D027}" presName="childText" presStyleLbl="bgAcc1" presStyleIdx="0" presStyleCnt="4">
        <dgm:presLayoutVars>
          <dgm:bulletEnabled val="1"/>
        </dgm:presLayoutVars>
      </dgm:prSet>
      <dgm:spPr/>
    </dgm:pt>
    <dgm:pt modelId="{080FF86B-027B-46F8-B512-0BC5D18F1EB3}" type="pres">
      <dgm:prSet presAssocID="{5306D828-809E-4B95-BDC3-524C8B76AC17}" presName="Name13" presStyleLbl="parChTrans1D2" presStyleIdx="1" presStyleCnt="4"/>
      <dgm:spPr/>
    </dgm:pt>
    <dgm:pt modelId="{F8F71D33-BD5D-4BC4-802C-0A1EC4296BAA}" type="pres">
      <dgm:prSet presAssocID="{44C4C8F9-1B70-4578-A0A9-5DDFA945456C}" presName="childText" presStyleLbl="bgAcc1" presStyleIdx="1" presStyleCnt="4">
        <dgm:presLayoutVars>
          <dgm:bulletEnabled val="1"/>
        </dgm:presLayoutVars>
      </dgm:prSet>
      <dgm:spPr/>
    </dgm:pt>
    <dgm:pt modelId="{F791F7A9-A64E-4A28-9699-B4A6578F806F}" type="pres">
      <dgm:prSet presAssocID="{1F81B8FB-807B-47BD-9939-079B795CFBC5}" presName="root" presStyleCnt="0"/>
      <dgm:spPr/>
    </dgm:pt>
    <dgm:pt modelId="{2969ED42-308E-468B-89AE-A7121679F11E}" type="pres">
      <dgm:prSet presAssocID="{1F81B8FB-807B-47BD-9939-079B795CFBC5}" presName="rootComposite" presStyleCnt="0"/>
      <dgm:spPr/>
    </dgm:pt>
    <dgm:pt modelId="{EBB71792-7FE2-44ED-9FCC-10CCD871CDF1}" type="pres">
      <dgm:prSet presAssocID="{1F81B8FB-807B-47BD-9939-079B795CFBC5}" presName="rootText" presStyleLbl="node1" presStyleIdx="1" presStyleCnt="2" custScaleY="127137"/>
      <dgm:spPr/>
    </dgm:pt>
    <dgm:pt modelId="{FDC26CDD-0554-489A-95A7-1CEFF92DC58F}" type="pres">
      <dgm:prSet presAssocID="{1F81B8FB-807B-47BD-9939-079B795CFBC5}" presName="rootConnector" presStyleLbl="node1" presStyleIdx="1" presStyleCnt="2"/>
      <dgm:spPr/>
    </dgm:pt>
    <dgm:pt modelId="{B3A9F85E-7870-4197-9B56-B13570EBB1C5}" type="pres">
      <dgm:prSet presAssocID="{1F81B8FB-807B-47BD-9939-079B795CFBC5}" presName="childShape" presStyleCnt="0"/>
      <dgm:spPr/>
    </dgm:pt>
    <dgm:pt modelId="{9C350032-1FED-4B25-859E-9EDCC68F7216}" type="pres">
      <dgm:prSet presAssocID="{71E091F3-B8CC-4F48-9229-2D4BCFA4A459}" presName="Name13" presStyleLbl="parChTrans1D2" presStyleIdx="2" presStyleCnt="4"/>
      <dgm:spPr/>
    </dgm:pt>
    <dgm:pt modelId="{9BC951DB-5BDA-4A05-B63E-63E1FA76CA4F}" type="pres">
      <dgm:prSet presAssocID="{FB412D79-C3EB-4A7B-B229-52842C1960A2}" presName="childText" presStyleLbl="bgAcc1" presStyleIdx="2" presStyleCnt="4">
        <dgm:presLayoutVars>
          <dgm:bulletEnabled val="1"/>
        </dgm:presLayoutVars>
      </dgm:prSet>
      <dgm:spPr/>
    </dgm:pt>
    <dgm:pt modelId="{4C701245-F8C5-4C40-903D-C1FDF0D4FE2A}" type="pres">
      <dgm:prSet presAssocID="{2637CC23-FAAF-48F8-AFE4-33304031F69D}" presName="Name13" presStyleLbl="parChTrans1D2" presStyleIdx="3" presStyleCnt="4"/>
      <dgm:spPr/>
    </dgm:pt>
    <dgm:pt modelId="{A07487DB-F976-4DA8-9C72-C44DFA87BD92}" type="pres">
      <dgm:prSet presAssocID="{E944F5CA-B9FA-453C-96F0-7A62067E561D}" presName="childText" presStyleLbl="bgAcc1" presStyleIdx="3" presStyleCnt="4">
        <dgm:presLayoutVars>
          <dgm:bulletEnabled val="1"/>
        </dgm:presLayoutVars>
      </dgm:prSet>
      <dgm:spPr/>
    </dgm:pt>
  </dgm:ptLst>
  <dgm:cxnLst>
    <dgm:cxn modelId="{21497A09-3539-4F77-927D-B1D67472CD7E}" srcId="{1EBAE8AF-0600-4474-A9CB-DC6D0A049076}" destId="{F16BC9ED-7D0F-4932-B590-6030970B6B8D}" srcOrd="0" destOrd="0" parTransId="{83974D12-D66C-45C4-B814-42AE8A93874E}" sibTransId="{09628679-13F1-4BBF-9EC3-FD33B4BA4224}"/>
    <dgm:cxn modelId="{58A1AC25-0A54-4F09-88A2-7F8D281D4A28}" srcId="{1EBAE8AF-0600-4474-A9CB-DC6D0A049076}" destId="{1F81B8FB-807B-47BD-9939-079B795CFBC5}" srcOrd="1" destOrd="0" parTransId="{DA170271-EB32-4C97-B38B-625EAF31F690}" sibTransId="{C0044DB7-293C-409D-8213-A130F34FBE12}"/>
    <dgm:cxn modelId="{E4BBA22D-6367-4213-A22B-43DB2DC61288}" srcId="{1F81B8FB-807B-47BD-9939-079B795CFBC5}" destId="{FB412D79-C3EB-4A7B-B229-52842C1960A2}" srcOrd="0" destOrd="0" parTransId="{71E091F3-B8CC-4F48-9229-2D4BCFA4A459}" sibTransId="{B0DA040D-BE03-4137-B06A-6D16F6A60150}"/>
    <dgm:cxn modelId="{2337B262-266B-435F-8BC2-111165C9108F}" type="presOf" srcId="{F16BC9ED-7D0F-4932-B590-6030970B6B8D}" destId="{13A0CBEB-7602-400F-B0A1-C09B36E2A296}" srcOrd="1" destOrd="0" presId="urn:microsoft.com/office/officeart/2005/8/layout/hierarchy3"/>
    <dgm:cxn modelId="{3C6DD24A-36E2-405C-AAD4-61CF98491E9B}" type="presOf" srcId="{44C4C8F9-1B70-4578-A0A9-5DDFA945456C}" destId="{F8F71D33-BD5D-4BC4-802C-0A1EC4296BAA}" srcOrd="0" destOrd="0" presId="urn:microsoft.com/office/officeart/2005/8/layout/hierarchy3"/>
    <dgm:cxn modelId="{BD11556B-24CB-4909-B600-C22ED0141018}" type="presOf" srcId="{71E091F3-B8CC-4F48-9229-2D4BCFA4A459}" destId="{9C350032-1FED-4B25-859E-9EDCC68F7216}" srcOrd="0" destOrd="0" presId="urn:microsoft.com/office/officeart/2005/8/layout/hierarchy3"/>
    <dgm:cxn modelId="{C55C7A50-6139-4073-8331-DB17AA6F9CBE}" type="presOf" srcId="{E6EA20E3-CAEF-48D1-9C35-97CAF785D027}" destId="{20815031-6AF4-4E32-8DCA-916AAA9672F3}" srcOrd="0" destOrd="0" presId="urn:microsoft.com/office/officeart/2005/8/layout/hierarchy3"/>
    <dgm:cxn modelId="{5B636885-83C4-44BF-8D4B-BA0A25DB2B91}" type="presOf" srcId="{FB412D79-C3EB-4A7B-B229-52842C1960A2}" destId="{9BC951DB-5BDA-4A05-B63E-63E1FA76CA4F}" srcOrd="0" destOrd="0" presId="urn:microsoft.com/office/officeart/2005/8/layout/hierarchy3"/>
    <dgm:cxn modelId="{DD2BEC87-6649-4B27-BB77-E6E16C9EE80D}" type="presOf" srcId="{2637CC23-FAAF-48F8-AFE4-33304031F69D}" destId="{4C701245-F8C5-4C40-903D-C1FDF0D4FE2A}" srcOrd="0" destOrd="0" presId="urn:microsoft.com/office/officeart/2005/8/layout/hierarchy3"/>
    <dgm:cxn modelId="{F289A698-9C02-4827-85C4-4D2C83B70BA9}" type="presOf" srcId="{E944F5CA-B9FA-453C-96F0-7A62067E561D}" destId="{A07487DB-F976-4DA8-9C72-C44DFA87BD92}" srcOrd="0" destOrd="0" presId="urn:microsoft.com/office/officeart/2005/8/layout/hierarchy3"/>
    <dgm:cxn modelId="{C646789F-D978-4A21-A2F8-CCC197A58304}" srcId="{F16BC9ED-7D0F-4932-B590-6030970B6B8D}" destId="{E6EA20E3-CAEF-48D1-9C35-97CAF785D027}" srcOrd="0" destOrd="0" parTransId="{5C53879B-55D0-42C0-8DAF-52F86A6C6BF1}" sibTransId="{1E43EF15-5773-482B-B5BF-62D651554FB4}"/>
    <dgm:cxn modelId="{09FA47B6-7F78-408C-BF25-DC6E212A657F}" type="presOf" srcId="{5C53879B-55D0-42C0-8DAF-52F86A6C6BF1}" destId="{4732A7C1-63DF-4FE9-A474-B00F355A51FF}" srcOrd="0" destOrd="0" presId="urn:microsoft.com/office/officeart/2005/8/layout/hierarchy3"/>
    <dgm:cxn modelId="{15F95ABF-9CAF-4341-9E92-D632F334C46F}" type="presOf" srcId="{1EBAE8AF-0600-4474-A9CB-DC6D0A049076}" destId="{EA54CFB0-78CE-4EE8-B449-575EDD4015AA}" srcOrd="0" destOrd="0" presId="urn:microsoft.com/office/officeart/2005/8/layout/hierarchy3"/>
    <dgm:cxn modelId="{F92E7AC7-03C8-43D7-8A5F-1619C78D03AB}" type="presOf" srcId="{1F81B8FB-807B-47BD-9939-079B795CFBC5}" destId="{EBB71792-7FE2-44ED-9FCC-10CCD871CDF1}" srcOrd="0" destOrd="0" presId="urn:microsoft.com/office/officeart/2005/8/layout/hierarchy3"/>
    <dgm:cxn modelId="{B77B49D0-428F-41CD-8AD7-9B5D015FE420}" srcId="{F16BC9ED-7D0F-4932-B590-6030970B6B8D}" destId="{44C4C8F9-1B70-4578-A0A9-5DDFA945456C}" srcOrd="1" destOrd="0" parTransId="{5306D828-809E-4B95-BDC3-524C8B76AC17}" sibTransId="{97953B8F-5D9E-478E-9D37-8DCD98A630EF}"/>
    <dgm:cxn modelId="{162A18D6-4FEE-43AF-90CF-3C5478FF06A6}" type="presOf" srcId="{5306D828-809E-4B95-BDC3-524C8B76AC17}" destId="{080FF86B-027B-46F8-B512-0BC5D18F1EB3}" srcOrd="0" destOrd="0" presId="urn:microsoft.com/office/officeart/2005/8/layout/hierarchy3"/>
    <dgm:cxn modelId="{A93E67D6-0EF8-462A-962E-B3D2C47C276D}" type="presOf" srcId="{F16BC9ED-7D0F-4932-B590-6030970B6B8D}" destId="{EA1351FC-517F-4AE6-9917-30082A7EE173}" srcOrd="0" destOrd="0" presId="urn:microsoft.com/office/officeart/2005/8/layout/hierarchy3"/>
    <dgm:cxn modelId="{8755A4D6-FFB2-4CDA-9067-C5D75D644116}" srcId="{1F81B8FB-807B-47BD-9939-079B795CFBC5}" destId="{E944F5CA-B9FA-453C-96F0-7A62067E561D}" srcOrd="1" destOrd="0" parTransId="{2637CC23-FAAF-48F8-AFE4-33304031F69D}" sibTransId="{47DFB208-1B8F-4E36-A346-05BCF516F02E}"/>
    <dgm:cxn modelId="{1E30D9ED-4B1D-44F8-9E77-59A03918030A}" type="presOf" srcId="{1F81B8FB-807B-47BD-9939-079B795CFBC5}" destId="{FDC26CDD-0554-489A-95A7-1CEFF92DC58F}" srcOrd="1" destOrd="0" presId="urn:microsoft.com/office/officeart/2005/8/layout/hierarchy3"/>
    <dgm:cxn modelId="{F307AB7C-10B5-475B-89EA-DC3E02396868}" type="presParOf" srcId="{EA54CFB0-78CE-4EE8-B449-575EDD4015AA}" destId="{DE409743-83AC-4C10-9740-601D2C7580E1}" srcOrd="0" destOrd="0" presId="urn:microsoft.com/office/officeart/2005/8/layout/hierarchy3"/>
    <dgm:cxn modelId="{09891990-4E25-443D-A0C9-9774D5528BA6}" type="presParOf" srcId="{DE409743-83AC-4C10-9740-601D2C7580E1}" destId="{2CDBD326-8EF3-49F2-B92D-A6868F404E23}" srcOrd="0" destOrd="0" presId="urn:microsoft.com/office/officeart/2005/8/layout/hierarchy3"/>
    <dgm:cxn modelId="{961F0F0E-BA11-4088-82F1-97CD73C624FC}" type="presParOf" srcId="{2CDBD326-8EF3-49F2-B92D-A6868F404E23}" destId="{EA1351FC-517F-4AE6-9917-30082A7EE173}" srcOrd="0" destOrd="0" presId="urn:microsoft.com/office/officeart/2005/8/layout/hierarchy3"/>
    <dgm:cxn modelId="{A53C5D3D-6C36-4312-A280-ABDF89E60EAE}" type="presParOf" srcId="{2CDBD326-8EF3-49F2-B92D-A6868F404E23}" destId="{13A0CBEB-7602-400F-B0A1-C09B36E2A296}" srcOrd="1" destOrd="0" presId="urn:microsoft.com/office/officeart/2005/8/layout/hierarchy3"/>
    <dgm:cxn modelId="{7511B805-92DC-440C-AE0A-DBD22AC1F4CB}" type="presParOf" srcId="{DE409743-83AC-4C10-9740-601D2C7580E1}" destId="{8FC06AE4-84C2-432A-800E-4FA35A2E739C}" srcOrd="1" destOrd="0" presId="urn:microsoft.com/office/officeart/2005/8/layout/hierarchy3"/>
    <dgm:cxn modelId="{00A5CF40-A8E9-4754-8337-C95AF7B03832}" type="presParOf" srcId="{8FC06AE4-84C2-432A-800E-4FA35A2E739C}" destId="{4732A7C1-63DF-4FE9-A474-B00F355A51FF}" srcOrd="0" destOrd="0" presId="urn:microsoft.com/office/officeart/2005/8/layout/hierarchy3"/>
    <dgm:cxn modelId="{F2D1845A-5FFE-47D4-AFCA-77F67165CD3B}" type="presParOf" srcId="{8FC06AE4-84C2-432A-800E-4FA35A2E739C}" destId="{20815031-6AF4-4E32-8DCA-916AAA9672F3}" srcOrd="1" destOrd="0" presId="urn:microsoft.com/office/officeart/2005/8/layout/hierarchy3"/>
    <dgm:cxn modelId="{47C54EE1-0CCB-4716-A4D0-E3ECBE23011B}" type="presParOf" srcId="{8FC06AE4-84C2-432A-800E-4FA35A2E739C}" destId="{080FF86B-027B-46F8-B512-0BC5D18F1EB3}" srcOrd="2" destOrd="0" presId="urn:microsoft.com/office/officeart/2005/8/layout/hierarchy3"/>
    <dgm:cxn modelId="{8429D574-47DF-45EB-98EF-46B44F4A317C}" type="presParOf" srcId="{8FC06AE4-84C2-432A-800E-4FA35A2E739C}" destId="{F8F71D33-BD5D-4BC4-802C-0A1EC4296BAA}" srcOrd="3" destOrd="0" presId="urn:microsoft.com/office/officeart/2005/8/layout/hierarchy3"/>
    <dgm:cxn modelId="{EC2DDA3D-D45C-472B-BF16-3ABE509F9E90}" type="presParOf" srcId="{EA54CFB0-78CE-4EE8-B449-575EDD4015AA}" destId="{F791F7A9-A64E-4A28-9699-B4A6578F806F}" srcOrd="1" destOrd="0" presId="urn:microsoft.com/office/officeart/2005/8/layout/hierarchy3"/>
    <dgm:cxn modelId="{AE1101CB-1D89-4F5A-8186-1259EB16FACC}" type="presParOf" srcId="{F791F7A9-A64E-4A28-9699-B4A6578F806F}" destId="{2969ED42-308E-468B-89AE-A7121679F11E}" srcOrd="0" destOrd="0" presId="urn:microsoft.com/office/officeart/2005/8/layout/hierarchy3"/>
    <dgm:cxn modelId="{575F5C11-EDBA-45CC-B9E2-26BC7CF570D3}" type="presParOf" srcId="{2969ED42-308E-468B-89AE-A7121679F11E}" destId="{EBB71792-7FE2-44ED-9FCC-10CCD871CDF1}" srcOrd="0" destOrd="0" presId="urn:microsoft.com/office/officeart/2005/8/layout/hierarchy3"/>
    <dgm:cxn modelId="{3F6D6BA1-6D65-487E-A845-0560D9A539F3}" type="presParOf" srcId="{2969ED42-308E-468B-89AE-A7121679F11E}" destId="{FDC26CDD-0554-489A-95A7-1CEFF92DC58F}" srcOrd="1" destOrd="0" presId="urn:microsoft.com/office/officeart/2005/8/layout/hierarchy3"/>
    <dgm:cxn modelId="{D837D9D5-E182-4F4B-9CD8-4749B48ACEBC}" type="presParOf" srcId="{F791F7A9-A64E-4A28-9699-B4A6578F806F}" destId="{B3A9F85E-7870-4197-9B56-B13570EBB1C5}" srcOrd="1" destOrd="0" presId="urn:microsoft.com/office/officeart/2005/8/layout/hierarchy3"/>
    <dgm:cxn modelId="{AFBBE423-206C-4D34-AC0B-69EE0BC27310}" type="presParOf" srcId="{B3A9F85E-7870-4197-9B56-B13570EBB1C5}" destId="{9C350032-1FED-4B25-859E-9EDCC68F7216}" srcOrd="0" destOrd="0" presId="urn:microsoft.com/office/officeart/2005/8/layout/hierarchy3"/>
    <dgm:cxn modelId="{E9B05778-8659-43A6-9FA1-AC6364C6AB30}" type="presParOf" srcId="{B3A9F85E-7870-4197-9B56-B13570EBB1C5}" destId="{9BC951DB-5BDA-4A05-B63E-63E1FA76CA4F}" srcOrd="1" destOrd="0" presId="urn:microsoft.com/office/officeart/2005/8/layout/hierarchy3"/>
    <dgm:cxn modelId="{B9E7235C-23DE-4FC5-B730-C8BB7CB6D418}" type="presParOf" srcId="{B3A9F85E-7870-4197-9B56-B13570EBB1C5}" destId="{4C701245-F8C5-4C40-903D-C1FDF0D4FE2A}" srcOrd="2" destOrd="0" presId="urn:microsoft.com/office/officeart/2005/8/layout/hierarchy3"/>
    <dgm:cxn modelId="{90C65CBA-7A96-4320-BFEC-587D90A6925B}" type="presParOf" srcId="{B3A9F85E-7870-4197-9B56-B13570EBB1C5}" destId="{A07487DB-F976-4DA8-9C72-C44DFA87BD92}"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E14AA0-76E2-4F1C-9733-166D6FE49559}" type="doc">
      <dgm:prSet loTypeId="urn:microsoft.com/office/officeart/2005/8/layout/pyramid2" loCatId="pyramid" qsTypeId="urn:microsoft.com/office/officeart/2005/8/quickstyle/simple1" qsCatId="simple" csTypeId="urn:microsoft.com/office/officeart/2005/8/colors/accent1_2" csCatId="accent1" phldr="1"/>
      <dgm:spPr/>
    </dgm:pt>
    <dgm:pt modelId="{BD23D40A-F0A8-49E7-8460-E5F30ACE6E1E}">
      <dgm:prSet phldrT="[Text]"/>
      <dgm:spPr/>
      <dgm:t>
        <a:bodyPr/>
        <a:lstStyle/>
        <a:p>
          <a:r>
            <a:rPr lang="fa-IR" dirty="0">
              <a:cs typeface="B Nazanin" pitchFamily="2" charset="-78"/>
            </a:rPr>
            <a:t>قدرت مالی</a:t>
          </a:r>
          <a:endParaRPr lang="en-US" dirty="0">
            <a:cs typeface="B Nazanin" pitchFamily="2" charset="-78"/>
          </a:endParaRPr>
        </a:p>
      </dgm:t>
    </dgm:pt>
    <dgm:pt modelId="{C13BEA58-FA72-425B-B024-F74523ABE7E4}" type="parTrans" cxnId="{D838AFDD-FE54-4148-8B9B-12C3B5A91998}">
      <dgm:prSet/>
      <dgm:spPr/>
      <dgm:t>
        <a:bodyPr/>
        <a:lstStyle/>
        <a:p>
          <a:endParaRPr lang="en-US"/>
        </a:p>
      </dgm:t>
    </dgm:pt>
    <dgm:pt modelId="{207B3E2E-9DCF-465C-A13D-42AB600D776E}" type="sibTrans" cxnId="{D838AFDD-FE54-4148-8B9B-12C3B5A91998}">
      <dgm:prSet/>
      <dgm:spPr/>
      <dgm:t>
        <a:bodyPr/>
        <a:lstStyle/>
        <a:p>
          <a:endParaRPr lang="en-US"/>
        </a:p>
      </dgm:t>
    </dgm:pt>
    <dgm:pt modelId="{6E0ACFC1-7678-409E-AFFD-B94107D9B74D}">
      <dgm:prSet phldrT="[Text]"/>
      <dgm:spPr/>
      <dgm:t>
        <a:bodyPr/>
        <a:lstStyle/>
        <a:p>
          <a:r>
            <a:rPr lang="fa-IR" dirty="0">
              <a:cs typeface="B Nazanin" pitchFamily="2" charset="-78"/>
            </a:rPr>
            <a:t>توانایی انجام کار</a:t>
          </a:r>
          <a:endParaRPr lang="en-US" dirty="0">
            <a:cs typeface="B Nazanin" pitchFamily="2" charset="-78"/>
          </a:endParaRPr>
        </a:p>
      </dgm:t>
    </dgm:pt>
    <dgm:pt modelId="{4F94E280-CAE1-409F-94F6-5A0F16CACDE0}" type="parTrans" cxnId="{CE9AA1BF-6D1A-4750-A2CE-0FEB60802B72}">
      <dgm:prSet/>
      <dgm:spPr/>
      <dgm:t>
        <a:bodyPr/>
        <a:lstStyle/>
        <a:p>
          <a:endParaRPr lang="en-US"/>
        </a:p>
      </dgm:t>
    </dgm:pt>
    <dgm:pt modelId="{B45656DC-043B-43D6-AEC9-ACBE08EB02B1}" type="sibTrans" cxnId="{CE9AA1BF-6D1A-4750-A2CE-0FEB60802B72}">
      <dgm:prSet/>
      <dgm:spPr/>
      <dgm:t>
        <a:bodyPr/>
        <a:lstStyle/>
        <a:p>
          <a:endParaRPr lang="en-US"/>
        </a:p>
      </dgm:t>
    </dgm:pt>
    <dgm:pt modelId="{6918D639-6145-46BE-8789-03A3DCD4B92D}">
      <dgm:prSet phldrT="[Text]"/>
      <dgm:spPr/>
      <dgm:t>
        <a:bodyPr/>
        <a:lstStyle/>
        <a:p>
          <a:r>
            <a:rPr lang="fa-IR" dirty="0">
              <a:cs typeface="B Nazanin" pitchFamily="2" charset="-78"/>
            </a:rPr>
            <a:t>خوشنامی و اعتبار</a:t>
          </a:r>
          <a:endParaRPr lang="en-US" dirty="0">
            <a:cs typeface="B Nazanin" pitchFamily="2" charset="-78"/>
          </a:endParaRPr>
        </a:p>
      </dgm:t>
    </dgm:pt>
    <dgm:pt modelId="{9D00D38D-CD09-460E-A319-33940E0EB523}" type="parTrans" cxnId="{8D7D89A5-99FF-4041-B998-3BE34471D30A}">
      <dgm:prSet/>
      <dgm:spPr/>
      <dgm:t>
        <a:bodyPr/>
        <a:lstStyle/>
        <a:p>
          <a:endParaRPr lang="en-US"/>
        </a:p>
      </dgm:t>
    </dgm:pt>
    <dgm:pt modelId="{592582FF-DAD5-475C-BED3-F2DE8DF9466C}" type="sibTrans" cxnId="{8D7D89A5-99FF-4041-B998-3BE34471D30A}">
      <dgm:prSet/>
      <dgm:spPr/>
      <dgm:t>
        <a:bodyPr/>
        <a:lstStyle/>
        <a:p>
          <a:endParaRPr lang="en-US"/>
        </a:p>
      </dgm:t>
    </dgm:pt>
    <dgm:pt modelId="{25DD9139-CECD-4894-8460-DF8B65696104}" type="pres">
      <dgm:prSet presAssocID="{FBE14AA0-76E2-4F1C-9733-166D6FE49559}" presName="compositeShape" presStyleCnt="0">
        <dgm:presLayoutVars>
          <dgm:dir/>
          <dgm:resizeHandles/>
        </dgm:presLayoutVars>
      </dgm:prSet>
      <dgm:spPr/>
    </dgm:pt>
    <dgm:pt modelId="{BCF1B843-0EFE-426B-91D3-F345E344EEB0}" type="pres">
      <dgm:prSet presAssocID="{FBE14AA0-76E2-4F1C-9733-166D6FE49559}" presName="pyramid" presStyleLbl="node1" presStyleIdx="0" presStyleCnt="1" custLinFactNeighborX="3125" custLinFactNeighborY="-625">
        <dgm:style>
          <a:lnRef idx="0">
            <a:schemeClr val="accent5"/>
          </a:lnRef>
          <a:fillRef idx="3">
            <a:schemeClr val="accent5"/>
          </a:fillRef>
          <a:effectRef idx="3">
            <a:schemeClr val="accent5"/>
          </a:effectRef>
          <a:fontRef idx="minor">
            <a:schemeClr val="lt1"/>
          </a:fontRef>
        </dgm:style>
      </dgm:prSet>
      <dgm:spPr/>
    </dgm:pt>
    <dgm:pt modelId="{78FB0114-7D9D-4667-A5F5-FCAD6AFEA80D}" type="pres">
      <dgm:prSet presAssocID="{FBE14AA0-76E2-4F1C-9733-166D6FE49559}" presName="theList" presStyleCnt="0"/>
      <dgm:spPr/>
    </dgm:pt>
    <dgm:pt modelId="{80315E66-DDC8-42B5-890D-CE39FEDA108E}" type="pres">
      <dgm:prSet presAssocID="{BD23D40A-F0A8-49E7-8460-E5F30ACE6E1E}" presName="aNode" presStyleLbl="fgAcc1" presStyleIdx="0" presStyleCnt="3" custScaleY="79084">
        <dgm:presLayoutVars>
          <dgm:bulletEnabled val="1"/>
        </dgm:presLayoutVars>
      </dgm:prSet>
      <dgm:spPr/>
    </dgm:pt>
    <dgm:pt modelId="{E3CDE594-E8BF-4C34-B924-A788C8300D30}" type="pres">
      <dgm:prSet presAssocID="{BD23D40A-F0A8-49E7-8460-E5F30ACE6E1E}" presName="aSpace" presStyleCnt="0"/>
      <dgm:spPr/>
    </dgm:pt>
    <dgm:pt modelId="{A248315D-6C0E-4EE8-A634-A022F08F18EA}" type="pres">
      <dgm:prSet presAssocID="{6E0ACFC1-7678-409E-AFFD-B94107D9B74D}" presName="aNode" presStyleLbl="fgAcc1" presStyleIdx="1" presStyleCnt="3" custScaleY="63138">
        <dgm:presLayoutVars>
          <dgm:bulletEnabled val="1"/>
        </dgm:presLayoutVars>
      </dgm:prSet>
      <dgm:spPr/>
    </dgm:pt>
    <dgm:pt modelId="{7F4D182B-CFD8-4502-9FDA-C36EFE94EF4F}" type="pres">
      <dgm:prSet presAssocID="{6E0ACFC1-7678-409E-AFFD-B94107D9B74D}" presName="aSpace" presStyleCnt="0"/>
      <dgm:spPr/>
    </dgm:pt>
    <dgm:pt modelId="{3C0DD896-3746-44AA-927E-703C20BF4965}" type="pres">
      <dgm:prSet presAssocID="{6918D639-6145-46BE-8789-03A3DCD4B92D}" presName="aNode" presStyleLbl="fgAcc1" presStyleIdx="2" presStyleCnt="3" custScaleY="55114">
        <dgm:presLayoutVars>
          <dgm:bulletEnabled val="1"/>
        </dgm:presLayoutVars>
      </dgm:prSet>
      <dgm:spPr/>
    </dgm:pt>
    <dgm:pt modelId="{6CB26738-FC62-4333-8C9B-E02E39B5516A}" type="pres">
      <dgm:prSet presAssocID="{6918D639-6145-46BE-8789-03A3DCD4B92D}" presName="aSpace" presStyleCnt="0"/>
      <dgm:spPr/>
    </dgm:pt>
  </dgm:ptLst>
  <dgm:cxnLst>
    <dgm:cxn modelId="{1F231E6A-0447-4AD2-828D-17107CF362F5}" type="presOf" srcId="{6E0ACFC1-7678-409E-AFFD-B94107D9B74D}" destId="{A248315D-6C0E-4EE8-A634-A022F08F18EA}" srcOrd="0" destOrd="0" presId="urn:microsoft.com/office/officeart/2005/8/layout/pyramid2"/>
    <dgm:cxn modelId="{42FFC993-67E9-4B6C-B84D-0695563F0C2C}" type="presOf" srcId="{6918D639-6145-46BE-8789-03A3DCD4B92D}" destId="{3C0DD896-3746-44AA-927E-703C20BF4965}" srcOrd="0" destOrd="0" presId="urn:microsoft.com/office/officeart/2005/8/layout/pyramid2"/>
    <dgm:cxn modelId="{8D7D89A5-99FF-4041-B998-3BE34471D30A}" srcId="{FBE14AA0-76E2-4F1C-9733-166D6FE49559}" destId="{6918D639-6145-46BE-8789-03A3DCD4B92D}" srcOrd="2" destOrd="0" parTransId="{9D00D38D-CD09-460E-A319-33940E0EB523}" sibTransId="{592582FF-DAD5-475C-BED3-F2DE8DF9466C}"/>
    <dgm:cxn modelId="{CE9AA1BF-6D1A-4750-A2CE-0FEB60802B72}" srcId="{FBE14AA0-76E2-4F1C-9733-166D6FE49559}" destId="{6E0ACFC1-7678-409E-AFFD-B94107D9B74D}" srcOrd="1" destOrd="0" parTransId="{4F94E280-CAE1-409F-94F6-5A0F16CACDE0}" sibTransId="{B45656DC-043B-43D6-AEC9-ACBE08EB02B1}"/>
    <dgm:cxn modelId="{62AAA6BF-1EAA-496C-B579-BAAA4AF66225}" type="presOf" srcId="{BD23D40A-F0A8-49E7-8460-E5F30ACE6E1E}" destId="{80315E66-DDC8-42B5-890D-CE39FEDA108E}" srcOrd="0" destOrd="0" presId="urn:microsoft.com/office/officeart/2005/8/layout/pyramid2"/>
    <dgm:cxn modelId="{9E1A8CDA-BF61-4EEC-AA9E-AD708C6647D3}" type="presOf" srcId="{FBE14AA0-76E2-4F1C-9733-166D6FE49559}" destId="{25DD9139-CECD-4894-8460-DF8B65696104}" srcOrd="0" destOrd="0" presId="urn:microsoft.com/office/officeart/2005/8/layout/pyramid2"/>
    <dgm:cxn modelId="{D838AFDD-FE54-4148-8B9B-12C3B5A91998}" srcId="{FBE14AA0-76E2-4F1C-9733-166D6FE49559}" destId="{BD23D40A-F0A8-49E7-8460-E5F30ACE6E1E}" srcOrd="0" destOrd="0" parTransId="{C13BEA58-FA72-425B-B024-F74523ABE7E4}" sibTransId="{207B3E2E-9DCF-465C-A13D-42AB600D776E}"/>
    <dgm:cxn modelId="{F0F696B7-F1F0-4346-AD55-DD3D8C342A9C}" type="presParOf" srcId="{25DD9139-CECD-4894-8460-DF8B65696104}" destId="{BCF1B843-0EFE-426B-91D3-F345E344EEB0}" srcOrd="0" destOrd="0" presId="urn:microsoft.com/office/officeart/2005/8/layout/pyramid2"/>
    <dgm:cxn modelId="{55509A56-6041-4345-9543-B9F2A2494DD3}" type="presParOf" srcId="{25DD9139-CECD-4894-8460-DF8B65696104}" destId="{78FB0114-7D9D-4667-A5F5-FCAD6AFEA80D}" srcOrd="1" destOrd="0" presId="urn:microsoft.com/office/officeart/2005/8/layout/pyramid2"/>
    <dgm:cxn modelId="{AF929832-7C3C-440E-B7FC-CD6D6579822F}" type="presParOf" srcId="{78FB0114-7D9D-4667-A5F5-FCAD6AFEA80D}" destId="{80315E66-DDC8-42B5-890D-CE39FEDA108E}" srcOrd="0" destOrd="0" presId="urn:microsoft.com/office/officeart/2005/8/layout/pyramid2"/>
    <dgm:cxn modelId="{1C66E3DE-7BF1-42C8-BF2E-C05B395EFE69}" type="presParOf" srcId="{78FB0114-7D9D-4667-A5F5-FCAD6AFEA80D}" destId="{E3CDE594-E8BF-4C34-B924-A788C8300D30}" srcOrd="1" destOrd="0" presId="urn:microsoft.com/office/officeart/2005/8/layout/pyramid2"/>
    <dgm:cxn modelId="{AD9153E4-F699-40C0-AF30-2B4512603331}" type="presParOf" srcId="{78FB0114-7D9D-4667-A5F5-FCAD6AFEA80D}" destId="{A248315D-6C0E-4EE8-A634-A022F08F18EA}" srcOrd="2" destOrd="0" presId="urn:microsoft.com/office/officeart/2005/8/layout/pyramid2"/>
    <dgm:cxn modelId="{BC0839DD-C5FB-4477-ACE9-96AF209BCF34}" type="presParOf" srcId="{78FB0114-7D9D-4667-A5F5-FCAD6AFEA80D}" destId="{7F4D182B-CFD8-4502-9FDA-C36EFE94EF4F}" srcOrd="3" destOrd="0" presId="urn:microsoft.com/office/officeart/2005/8/layout/pyramid2"/>
    <dgm:cxn modelId="{6139352A-1938-4C8B-A0D8-98D9EE13ABF4}" type="presParOf" srcId="{78FB0114-7D9D-4667-A5F5-FCAD6AFEA80D}" destId="{3C0DD896-3746-44AA-927E-703C20BF4965}" srcOrd="4" destOrd="0" presId="urn:microsoft.com/office/officeart/2005/8/layout/pyramid2"/>
    <dgm:cxn modelId="{DDF8C61A-C407-4E02-9908-AB4573E25AF8}" type="presParOf" srcId="{78FB0114-7D9D-4667-A5F5-FCAD6AFEA80D}" destId="{6CB26738-FC62-4333-8C9B-E02E39B5516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E14AA0-76E2-4F1C-9733-166D6FE49559}" type="doc">
      <dgm:prSet loTypeId="urn:microsoft.com/office/officeart/2005/8/layout/pyramid2" loCatId="pyramid" qsTypeId="urn:microsoft.com/office/officeart/2005/8/quickstyle/simple1" qsCatId="simple" csTypeId="urn:microsoft.com/office/officeart/2005/8/colors/accent1_2" csCatId="accent1" phldr="1"/>
      <dgm:spPr/>
    </dgm:pt>
    <dgm:pt modelId="{BD23D40A-F0A8-49E7-8460-E5F30ACE6E1E}">
      <dgm:prSet phldrT="[Text]" custT="1"/>
      <dgm:spPr/>
      <dgm:t>
        <a:bodyPr/>
        <a:lstStyle/>
        <a:p>
          <a:r>
            <a:rPr lang="en-US" sz="2000" dirty="0">
              <a:cs typeface="B Nazanin" pitchFamily="2" charset="-78"/>
            </a:rPr>
            <a:t>Financial</a:t>
          </a:r>
          <a:r>
            <a:rPr lang="en-US" sz="2400" dirty="0">
              <a:cs typeface="B Nazanin" pitchFamily="2" charset="-78"/>
            </a:rPr>
            <a:t> power</a:t>
          </a:r>
        </a:p>
      </dgm:t>
    </dgm:pt>
    <dgm:pt modelId="{C13BEA58-FA72-425B-B024-F74523ABE7E4}" type="parTrans" cxnId="{D838AFDD-FE54-4148-8B9B-12C3B5A91998}">
      <dgm:prSet/>
      <dgm:spPr/>
      <dgm:t>
        <a:bodyPr/>
        <a:lstStyle/>
        <a:p>
          <a:endParaRPr lang="en-US"/>
        </a:p>
      </dgm:t>
    </dgm:pt>
    <dgm:pt modelId="{207B3E2E-9DCF-465C-A13D-42AB600D776E}" type="sibTrans" cxnId="{D838AFDD-FE54-4148-8B9B-12C3B5A91998}">
      <dgm:prSet/>
      <dgm:spPr/>
      <dgm:t>
        <a:bodyPr/>
        <a:lstStyle/>
        <a:p>
          <a:endParaRPr lang="en-US"/>
        </a:p>
      </dgm:t>
    </dgm:pt>
    <dgm:pt modelId="{6E0ACFC1-7678-409E-AFFD-B94107D9B74D}">
      <dgm:prSet phldrT="[Text]" custT="1"/>
      <dgm:spPr/>
      <dgm:t>
        <a:bodyPr/>
        <a:lstStyle/>
        <a:p>
          <a:r>
            <a:rPr lang="en-US" sz="2000" dirty="0">
              <a:cs typeface="B Nazanin" pitchFamily="2" charset="-78"/>
            </a:rPr>
            <a:t>Ability to work</a:t>
          </a:r>
        </a:p>
      </dgm:t>
    </dgm:pt>
    <dgm:pt modelId="{4F94E280-CAE1-409F-94F6-5A0F16CACDE0}" type="parTrans" cxnId="{CE9AA1BF-6D1A-4750-A2CE-0FEB60802B72}">
      <dgm:prSet/>
      <dgm:spPr/>
      <dgm:t>
        <a:bodyPr/>
        <a:lstStyle/>
        <a:p>
          <a:endParaRPr lang="en-US"/>
        </a:p>
      </dgm:t>
    </dgm:pt>
    <dgm:pt modelId="{B45656DC-043B-43D6-AEC9-ACBE08EB02B1}" type="sibTrans" cxnId="{CE9AA1BF-6D1A-4750-A2CE-0FEB60802B72}">
      <dgm:prSet/>
      <dgm:spPr/>
      <dgm:t>
        <a:bodyPr/>
        <a:lstStyle/>
        <a:p>
          <a:endParaRPr lang="en-US"/>
        </a:p>
      </dgm:t>
    </dgm:pt>
    <dgm:pt modelId="{6918D639-6145-46BE-8789-03A3DCD4B92D}">
      <dgm:prSet phldrT="[Text]" custT="1"/>
      <dgm:spPr/>
      <dgm:t>
        <a:bodyPr/>
        <a:lstStyle/>
        <a:p>
          <a:r>
            <a:rPr lang="en-US" sz="1800" dirty="0">
              <a:cs typeface="B Nazanin" pitchFamily="2" charset="-78"/>
            </a:rPr>
            <a:t>Reputation and credibility</a:t>
          </a:r>
        </a:p>
      </dgm:t>
    </dgm:pt>
    <dgm:pt modelId="{9D00D38D-CD09-460E-A319-33940E0EB523}" type="parTrans" cxnId="{8D7D89A5-99FF-4041-B998-3BE34471D30A}">
      <dgm:prSet/>
      <dgm:spPr/>
      <dgm:t>
        <a:bodyPr/>
        <a:lstStyle/>
        <a:p>
          <a:endParaRPr lang="en-US"/>
        </a:p>
      </dgm:t>
    </dgm:pt>
    <dgm:pt modelId="{592582FF-DAD5-475C-BED3-F2DE8DF9466C}" type="sibTrans" cxnId="{8D7D89A5-99FF-4041-B998-3BE34471D30A}">
      <dgm:prSet/>
      <dgm:spPr/>
      <dgm:t>
        <a:bodyPr/>
        <a:lstStyle/>
        <a:p>
          <a:endParaRPr lang="en-US"/>
        </a:p>
      </dgm:t>
    </dgm:pt>
    <dgm:pt modelId="{25DD9139-CECD-4894-8460-DF8B65696104}" type="pres">
      <dgm:prSet presAssocID="{FBE14AA0-76E2-4F1C-9733-166D6FE49559}" presName="compositeShape" presStyleCnt="0">
        <dgm:presLayoutVars>
          <dgm:dir/>
          <dgm:resizeHandles/>
        </dgm:presLayoutVars>
      </dgm:prSet>
      <dgm:spPr/>
    </dgm:pt>
    <dgm:pt modelId="{BCF1B843-0EFE-426B-91D3-F345E344EEB0}" type="pres">
      <dgm:prSet presAssocID="{FBE14AA0-76E2-4F1C-9733-166D6FE49559}" presName="pyramid" presStyleLbl="node1" presStyleIdx="0" presStyleCnt="1" custLinFactNeighborX="3125" custLinFactNeighborY="-625">
        <dgm:style>
          <a:lnRef idx="0">
            <a:schemeClr val="accent5"/>
          </a:lnRef>
          <a:fillRef idx="3">
            <a:schemeClr val="accent5"/>
          </a:fillRef>
          <a:effectRef idx="3">
            <a:schemeClr val="accent5"/>
          </a:effectRef>
          <a:fontRef idx="minor">
            <a:schemeClr val="lt1"/>
          </a:fontRef>
        </dgm:style>
      </dgm:prSet>
      <dgm:spPr/>
    </dgm:pt>
    <dgm:pt modelId="{78FB0114-7D9D-4667-A5F5-FCAD6AFEA80D}" type="pres">
      <dgm:prSet presAssocID="{FBE14AA0-76E2-4F1C-9733-166D6FE49559}" presName="theList" presStyleCnt="0"/>
      <dgm:spPr/>
    </dgm:pt>
    <dgm:pt modelId="{80315E66-DDC8-42B5-890D-CE39FEDA108E}" type="pres">
      <dgm:prSet presAssocID="{BD23D40A-F0A8-49E7-8460-E5F30ACE6E1E}" presName="aNode" presStyleLbl="fgAcc1" presStyleIdx="0" presStyleCnt="3" custScaleY="39290" custLinFactNeighborX="22115" custLinFactNeighborY="57617">
        <dgm:presLayoutVars>
          <dgm:bulletEnabled val="1"/>
        </dgm:presLayoutVars>
      </dgm:prSet>
      <dgm:spPr/>
    </dgm:pt>
    <dgm:pt modelId="{E3CDE594-E8BF-4C34-B924-A788C8300D30}" type="pres">
      <dgm:prSet presAssocID="{BD23D40A-F0A8-49E7-8460-E5F30ACE6E1E}" presName="aSpace" presStyleCnt="0"/>
      <dgm:spPr/>
    </dgm:pt>
    <dgm:pt modelId="{A248315D-6C0E-4EE8-A634-A022F08F18EA}" type="pres">
      <dgm:prSet presAssocID="{6E0ACFC1-7678-409E-AFFD-B94107D9B74D}" presName="aNode" presStyleLbl="fgAcc1" presStyleIdx="1" presStyleCnt="3" custScaleY="32567" custLinFactNeighborX="-8654" custLinFactNeighborY="44765">
        <dgm:presLayoutVars>
          <dgm:bulletEnabled val="1"/>
        </dgm:presLayoutVars>
      </dgm:prSet>
      <dgm:spPr/>
    </dgm:pt>
    <dgm:pt modelId="{7F4D182B-CFD8-4502-9FDA-C36EFE94EF4F}" type="pres">
      <dgm:prSet presAssocID="{6E0ACFC1-7678-409E-AFFD-B94107D9B74D}" presName="aSpace" presStyleCnt="0"/>
      <dgm:spPr/>
    </dgm:pt>
    <dgm:pt modelId="{3C0DD896-3746-44AA-927E-703C20BF4965}" type="pres">
      <dgm:prSet presAssocID="{6918D639-6145-46BE-8789-03A3DCD4B92D}" presName="aNode" presStyleLbl="fgAcc1" presStyleIdx="2" presStyleCnt="3" custScaleX="111538" custScaleY="55114" custLinFactNeighborX="-28846" custLinFactNeighborY="99105">
        <dgm:presLayoutVars>
          <dgm:bulletEnabled val="1"/>
        </dgm:presLayoutVars>
      </dgm:prSet>
      <dgm:spPr/>
    </dgm:pt>
    <dgm:pt modelId="{6CB26738-FC62-4333-8C9B-E02E39B5516A}" type="pres">
      <dgm:prSet presAssocID="{6918D639-6145-46BE-8789-03A3DCD4B92D}" presName="aSpace" presStyleCnt="0"/>
      <dgm:spPr/>
    </dgm:pt>
  </dgm:ptLst>
  <dgm:cxnLst>
    <dgm:cxn modelId="{1F231E6A-0447-4AD2-828D-17107CF362F5}" type="presOf" srcId="{6E0ACFC1-7678-409E-AFFD-B94107D9B74D}" destId="{A248315D-6C0E-4EE8-A634-A022F08F18EA}" srcOrd="0" destOrd="0" presId="urn:microsoft.com/office/officeart/2005/8/layout/pyramid2"/>
    <dgm:cxn modelId="{42FFC993-67E9-4B6C-B84D-0695563F0C2C}" type="presOf" srcId="{6918D639-6145-46BE-8789-03A3DCD4B92D}" destId="{3C0DD896-3746-44AA-927E-703C20BF4965}" srcOrd="0" destOrd="0" presId="urn:microsoft.com/office/officeart/2005/8/layout/pyramid2"/>
    <dgm:cxn modelId="{8D7D89A5-99FF-4041-B998-3BE34471D30A}" srcId="{FBE14AA0-76E2-4F1C-9733-166D6FE49559}" destId="{6918D639-6145-46BE-8789-03A3DCD4B92D}" srcOrd="2" destOrd="0" parTransId="{9D00D38D-CD09-460E-A319-33940E0EB523}" sibTransId="{592582FF-DAD5-475C-BED3-F2DE8DF9466C}"/>
    <dgm:cxn modelId="{CE9AA1BF-6D1A-4750-A2CE-0FEB60802B72}" srcId="{FBE14AA0-76E2-4F1C-9733-166D6FE49559}" destId="{6E0ACFC1-7678-409E-AFFD-B94107D9B74D}" srcOrd="1" destOrd="0" parTransId="{4F94E280-CAE1-409F-94F6-5A0F16CACDE0}" sibTransId="{B45656DC-043B-43D6-AEC9-ACBE08EB02B1}"/>
    <dgm:cxn modelId="{62AAA6BF-1EAA-496C-B579-BAAA4AF66225}" type="presOf" srcId="{BD23D40A-F0A8-49E7-8460-E5F30ACE6E1E}" destId="{80315E66-DDC8-42B5-890D-CE39FEDA108E}" srcOrd="0" destOrd="0" presId="urn:microsoft.com/office/officeart/2005/8/layout/pyramid2"/>
    <dgm:cxn modelId="{9E1A8CDA-BF61-4EEC-AA9E-AD708C6647D3}" type="presOf" srcId="{FBE14AA0-76E2-4F1C-9733-166D6FE49559}" destId="{25DD9139-CECD-4894-8460-DF8B65696104}" srcOrd="0" destOrd="0" presId="urn:microsoft.com/office/officeart/2005/8/layout/pyramid2"/>
    <dgm:cxn modelId="{D838AFDD-FE54-4148-8B9B-12C3B5A91998}" srcId="{FBE14AA0-76E2-4F1C-9733-166D6FE49559}" destId="{BD23D40A-F0A8-49E7-8460-E5F30ACE6E1E}" srcOrd="0" destOrd="0" parTransId="{C13BEA58-FA72-425B-B024-F74523ABE7E4}" sibTransId="{207B3E2E-9DCF-465C-A13D-42AB600D776E}"/>
    <dgm:cxn modelId="{F0F696B7-F1F0-4346-AD55-DD3D8C342A9C}" type="presParOf" srcId="{25DD9139-CECD-4894-8460-DF8B65696104}" destId="{BCF1B843-0EFE-426B-91D3-F345E344EEB0}" srcOrd="0" destOrd="0" presId="urn:microsoft.com/office/officeart/2005/8/layout/pyramid2"/>
    <dgm:cxn modelId="{55509A56-6041-4345-9543-B9F2A2494DD3}" type="presParOf" srcId="{25DD9139-CECD-4894-8460-DF8B65696104}" destId="{78FB0114-7D9D-4667-A5F5-FCAD6AFEA80D}" srcOrd="1" destOrd="0" presId="urn:microsoft.com/office/officeart/2005/8/layout/pyramid2"/>
    <dgm:cxn modelId="{AF929832-7C3C-440E-B7FC-CD6D6579822F}" type="presParOf" srcId="{78FB0114-7D9D-4667-A5F5-FCAD6AFEA80D}" destId="{80315E66-DDC8-42B5-890D-CE39FEDA108E}" srcOrd="0" destOrd="0" presId="urn:microsoft.com/office/officeart/2005/8/layout/pyramid2"/>
    <dgm:cxn modelId="{1C66E3DE-7BF1-42C8-BF2E-C05B395EFE69}" type="presParOf" srcId="{78FB0114-7D9D-4667-A5F5-FCAD6AFEA80D}" destId="{E3CDE594-E8BF-4C34-B924-A788C8300D30}" srcOrd="1" destOrd="0" presId="urn:microsoft.com/office/officeart/2005/8/layout/pyramid2"/>
    <dgm:cxn modelId="{AD9153E4-F699-40C0-AF30-2B4512603331}" type="presParOf" srcId="{78FB0114-7D9D-4667-A5F5-FCAD6AFEA80D}" destId="{A248315D-6C0E-4EE8-A634-A022F08F18EA}" srcOrd="2" destOrd="0" presId="urn:microsoft.com/office/officeart/2005/8/layout/pyramid2"/>
    <dgm:cxn modelId="{BC0839DD-C5FB-4477-ACE9-96AF209BCF34}" type="presParOf" srcId="{78FB0114-7D9D-4667-A5F5-FCAD6AFEA80D}" destId="{7F4D182B-CFD8-4502-9FDA-C36EFE94EF4F}" srcOrd="3" destOrd="0" presId="urn:microsoft.com/office/officeart/2005/8/layout/pyramid2"/>
    <dgm:cxn modelId="{6139352A-1938-4C8B-A0D8-98D9EE13ABF4}" type="presParOf" srcId="{78FB0114-7D9D-4667-A5F5-FCAD6AFEA80D}" destId="{3C0DD896-3746-44AA-927E-703C20BF4965}" srcOrd="4" destOrd="0" presId="urn:microsoft.com/office/officeart/2005/8/layout/pyramid2"/>
    <dgm:cxn modelId="{DDF8C61A-C407-4E02-9908-AB4573E25AF8}" type="presParOf" srcId="{78FB0114-7D9D-4667-A5F5-FCAD6AFEA80D}" destId="{6CB26738-FC62-4333-8C9B-E02E39B5516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B68A9E-DF3D-4A74-9544-2629DE7852B7}" type="doc">
      <dgm:prSet loTypeId="urn:microsoft.com/office/officeart/2005/8/layout/matrix1" loCatId="matrix" qsTypeId="urn:microsoft.com/office/officeart/2005/8/quickstyle/simple1" qsCatId="simple" csTypeId="urn:microsoft.com/office/officeart/2005/8/colors/colorful1#1" csCatId="colorful" phldr="1"/>
      <dgm:spPr/>
      <dgm:t>
        <a:bodyPr/>
        <a:lstStyle/>
        <a:p>
          <a:endParaRPr lang="en-US"/>
        </a:p>
      </dgm:t>
    </dgm:pt>
    <dgm:pt modelId="{51B3C8A1-D023-49FD-8E30-ACB3B337846F}">
      <dgm:prSet phldrT="[Text]" custT="1"/>
      <dgm:spPr/>
      <dgm:t>
        <a:bodyPr/>
        <a:lstStyle/>
        <a:p>
          <a:r>
            <a:rPr lang="en-US" sz="2400" dirty="0">
              <a:solidFill>
                <a:schemeClr val="tx1"/>
              </a:solidFill>
            </a:rPr>
            <a:t>SWOT</a:t>
          </a:r>
        </a:p>
      </dgm:t>
    </dgm:pt>
    <dgm:pt modelId="{E73A713D-058B-4007-A183-B72C3847FA5B}" type="parTrans" cxnId="{4677CB54-B64C-4C77-8E1D-19579E302C20}">
      <dgm:prSet/>
      <dgm:spPr/>
      <dgm:t>
        <a:bodyPr/>
        <a:lstStyle/>
        <a:p>
          <a:endParaRPr lang="en-US"/>
        </a:p>
      </dgm:t>
    </dgm:pt>
    <dgm:pt modelId="{4BF1F9E5-99AD-43E4-A3DC-2FD7C5CEE95D}" type="sibTrans" cxnId="{4677CB54-B64C-4C77-8E1D-19579E302C20}">
      <dgm:prSet/>
      <dgm:spPr/>
      <dgm:t>
        <a:bodyPr/>
        <a:lstStyle/>
        <a:p>
          <a:endParaRPr lang="en-US"/>
        </a:p>
      </dgm:t>
    </dgm:pt>
    <dgm:pt modelId="{C3C0455C-04C6-4B50-A14C-4210AE66D793}">
      <dgm:prSet phldrT="[Text]" custT="1"/>
      <dgm:spPr>
        <a:solidFill>
          <a:schemeClr val="accent6">
            <a:lumMod val="60000"/>
            <a:lumOff val="40000"/>
          </a:schemeClr>
        </a:solidFill>
      </dgm:spPr>
      <dgm:t>
        <a:bodyPr/>
        <a:lstStyle/>
        <a:p>
          <a:pPr algn="ctr" rtl="1"/>
          <a:r>
            <a:rPr lang="fa-IR" sz="1200" b="1" dirty="0">
              <a:solidFill>
                <a:schemeClr val="tx1"/>
              </a:solidFill>
              <a:cs typeface="B Nazanin" pitchFamily="2" charset="-78"/>
            </a:rPr>
            <a:t>نقاط ضعف:</a:t>
          </a:r>
        </a:p>
        <a:p>
          <a:pPr algn="just" rtl="1"/>
          <a:r>
            <a:rPr lang="fa-IR" sz="1200" dirty="0">
              <a:solidFill>
                <a:schemeClr val="tx1"/>
              </a:solidFill>
              <a:cs typeface="B Nazanin" pitchFamily="2" charset="-78"/>
            </a:rPr>
            <a:t>-فرایند پذیره نویسی هنوز در بازار ایران ناشناخته است.</a:t>
          </a:r>
        </a:p>
        <a:p>
          <a:pPr algn="just" rtl="1"/>
          <a:r>
            <a:rPr lang="fa-IR" sz="1200" dirty="0">
              <a:solidFill>
                <a:schemeClr val="tx1"/>
              </a:solidFill>
              <a:cs typeface="B Nazanin" pitchFamily="2" charset="-78"/>
            </a:rPr>
            <a:t>- عدم وجود بیمه‌گران اتکایی دارای مجوز ارائه پوشش </a:t>
          </a:r>
          <a:r>
            <a:rPr lang="en-US" sz="1200" dirty="0">
              <a:solidFill>
                <a:schemeClr val="tx1"/>
              </a:solidFill>
              <a:cs typeface="B Nazanin" pitchFamily="2" charset="-78"/>
            </a:rPr>
            <a:t>Surety bond</a:t>
          </a:r>
          <a:r>
            <a:rPr lang="fa-IR" sz="1200" dirty="0">
              <a:solidFill>
                <a:schemeClr val="tx1"/>
              </a:solidFill>
              <a:cs typeface="B Nazanin" pitchFamily="2" charset="-78"/>
            </a:rPr>
            <a:t> و محدود بودن اتکائی آن به بیمه مرکزی ایران نظر به تحریم های بین المللی اعمالی بر صنعت بانک و بیمه </a:t>
          </a:r>
        </a:p>
        <a:p>
          <a:pPr algn="just" rtl="1"/>
          <a:r>
            <a:rPr lang="fa-IR" sz="1200" dirty="0">
              <a:solidFill>
                <a:schemeClr val="tx1"/>
              </a:solidFill>
              <a:cs typeface="B Nazanin" pitchFamily="2" charset="-78"/>
            </a:rPr>
            <a:t>- فقدان مقررات داخلی در خصوص فعالیت شرکتهای تضمین و مقررات نظارتی</a:t>
          </a:r>
          <a:endParaRPr lang="en-US" sz="1200" dirty="0">
            <a:solidFill>
              <a:schemeClr val="tx1"/>
            </a:solidFill>
            <a:cs typeface="B Nazanin" pitchFamily="2" charset="-78"/>
          </a:endParaRPr>
        </a:p>
      </dgm:t>
    </dgm:pt>
    <dgm:pt modelId="{A61CB975-82D3-4CF6-9349-DC46945D2B25}" type="parTrans" cxnId="{0273E2D0-141D-41AB-9B4C-2EBA67FE5902}">
      <dgm:prSet/>
      <dgm:spPr/>
      <dgm:t>
        <a:bodyPr/>
        <a:lstStyle/>
        <a:p>
          <a:endParaRPr lang="en-US"/>
        </a:p>
      </dgm:t>
    </dgm:pt>
    <dgm:pt modelId="{E709C2AA-3CFB-4A7C-B6E6-0939C2BE22AB}" type="sibTrans" cxnId="{0273E2D0-141D-41AB-9B4C-2EBA67FE5902}">
      <dgm:prSet/>
      <dgm:spPr/>
      <dgm:t>
        <a:bodyPr/>
        <a:lstStyle/>
        <a:p>
          <a:endParaRPr lang="en-US"/>
        </a:p>
      </dgm:t>
    </dgm:pt>
    <dgm:pt modelId="{56F719A2-C363-43FF-8A95-392ECA06D383}">
      <dgm:prSet phldrT="[Text]" custT="1"/>
      <dgm:spPr>
        <a:solidFill>
          <a:schemeClr val="accent3">
            <a:lumMod val="60000"/>
            <a:lumOff val="40000"/>
          </a:schemeClr>
        </a:solidFill>
      </dgm:spPr>
      <dgm:t>
        <a:bodyPr/>
        <a:lstStyle/>
        <a:p>
          <a:pPr algn="ctr" rtl="1"/>
          <a:r>
            <a:rPr lang="fa-IR" sz="1200" b="1" dirty="0">
              <a:solidFill>
                <a:schemeClr val="tx1"/>
              </a:solidFill>
              <a:cs typeface="B Nazanin" pitchFamily="2" charset="-78"/>
            </a:rPr>
            <a:t>نقاط قوت:</a:t>
          </a:r>
        </a:p>
        <a:p>
          <a:pPr algn="just" rtl="1"/>
          <a:r>
            <a:rPr lang="fa-IR" sz="1200" dirty="0">
              <a:solidFill>
                <a:schemeClr val="tx1"/>
              </a:solidFill>
              <a:cs typeface="B Nazanin" pitchFamily="2" charset="-78"/>
            </a:rPr>
            <a:t>--ایجاد فضای رقابت در ارائه محصول بین بانک و مؤسسه تضمین</a:t>
          </a:r>
          <a:r>
            <a:rPr lang="en-US" sz="1200" dirty="0">
              <a:solidFill>
                <a:schemeClr val="tx1"/>
              </a:solidFill>
              <a:cs typeface="B Nazanin" pitchFamily="2" charset="-78"/>
            </a:rPr>
            <a:t> </a:t>
          </a:r>
          <a:r>
            <a:rPr lang="fa-IR" sz="1200" dirty="0">
              <a:solidFill>
                <a:schemeClr val="tx1"/>
              </a:solidFill>
              <a:cs typeface="B Nazanin" pitchFamily="2" charset="-78"/>
            </a:rPr>
            <a:t> مشروط به ارائه نرخ حق بیمه رقابتی</a:t>
          </a:r>
        </a:p>
        <a:p>
          <a:pPr algn="just" rtl="1"/>
          <a:r>
            <a:rPr lang="fa-IR" sz="1200" dirty="0">
              <a:solidFill>
                <a:schemeClr val="tx1"/>
              </a:solidFill>
              <a:cs typeface="B Nazanin" pitchFamily="2" charset="-78"/>
            </a:rPr>
            <a:t>- افزایش حق انتخاب توسط خریداران محصول با توجه به ویژگی‌های محصول ارائه شده توسط بانک و مؤسسات تضمین</a:t>
          </a:r>
          <a:endParaRPr lang="en-US" sz="1200" dirty="0">
            <a:solidFill>
              <a:schemeClr val="tx1"/>
            </a:solidFill>
            <a:cs typeface="B Nazanin" pitchFamily="2" charset="-78"/>
          </a:endParaRPr>
        </a:p>
      </dgm:t>
    </dgm:pt>
    <dgm:pt modelId="{F7AA94AF-529A-4B77-8A7D-65FA0DF243B3}" type="parTrans" cxnId="{DC76704D-12B9-4995-AFDD-9CFE0AA8C4D2}">
      <dgm:prSet/>
      <dgm:spPr/>
      <dgm:t>
        <a:bodyPr/>
        <a:lstStyle/>
        <a:p>
          <a:endParaRPr lang="en-US"/>
        </a:p>
      </dgm:t>
    </dgm:pt>
    <dgm:pt modelId="{FE85A655-EFF0-4348-AD3B-1F90975684BB}" type="sibTrans" cxnId="{DC76704D-12B9-4995-AFDD-9CFE0AA8C4D2}">
      <dgm:prSet/>
      <dgm:spPr/>
      <dgm:t>
        <a:bodyPr/>
        <a:lstStyle/>
        <a:p>
          <a:endParaRPr lang="en-US"/>
        </a:p>
      </dgm:t>
    </dgm:pt>
    <dgm:pt modelId="{FA4A643E-D9E4-4498-AF7D-3C49E8C0D765}">
      <dgm:prSet phldrT="[Text]" custT="1"/>
      <dgm:spPr>
        <a:solidFill>
          <a:schemeClr val="accent2">
            <a:lumMod val="40000"/>
            <a:lumOff val="60000"/>
          </a:schemeClr>
        </a:solidFill>
      </dgm:spPr>
      <dgm:t>
        <a:bodyPr/>
        <a:lstStyle/>
        <a:p>
          <a:pPr algn="ctr" rtl="1"/>
          <a:r>
            <a:rPr lang="fa-IR" sz="1200" b="1" dirty="0">
              <a:solidFill>
                <a:schemeClr val="tx1"/>
              </a:solidFill>
              <a:cs typeface="B Nazanin" pitchFamily="2" charset="-78"/>
            </a:rPr>
            <a:t>تهدید:</a:t>
          </a:r>
        </a:p>
        <a:p>
          <a:pPr algn="just" rtl="1"/>
          <a:r>
            <a:rPr lang="fa-IR" sz="1200" dirty="0">
              <a:solidFill>
                <a:schemeClr val="tx1"/>
              </a:solidFill>
              <a:cs typeface="B Nazanin" pitchFamily="2" charset="-78"/>
            </a:rPr>
            <a:t>- تحریم های بین المللی اعمالی بر صنعت بانک و بیمه </a:t>
          </a:r>
        </a:p>
        <a:p>
          <a:pPr algn="just" rtl="1"/>
          <a:r>
            <a:rPr lang="fa-IR" sz="1200" dirty="0">
              <a:solidFill>
                <a:schemeClr val="tx1"/>
              </a:solidFill>
              <a:cs typeface="B Nazanin" pitchFamily="2" charset="-78"/>
            </a:rPr>
            <a:t>- تاثیر پذیری ضمانت‌نامه‌های ارائه شده از مخاطرات اخلاقی بیمه گذاران</a:t>
          </a:r>
        </a:p>
        <a:p>
          <a:pPr algn="just" rtl="1"/>
          <a:r>
            <a:rPr lang="fa-IR" sz="1200" dirty="0">
              <a:solidFill>
                <a:schemeClr val="tx1"/>
              </a:solidFill>
              <a:cs typeface="B Nazanin" pitchFamily="2" charset="-78"/>
            </a:rPr>
            <a:t>-اتخاذ رویکرد تهاجمی جهت صدور ضمانت‌نامه توسط مؤسسات تضمین و افزایش ضریب خسارت این رشته و ورشکستگی مؤسسه تضمین در ابتدای امر</a:t>
          </a:r>
          <a:endParaRPr lang="en-US" sz="1200" dirty="0">
            <a:solidFill>
              <a:schemeClr val="tx1"/>
            </a:solidFill>
            <a:cs typeface="B Nazanin" pitchFamily="2" charset="-78"/>
          </a:endParaRPr>
        </a:p>
      </dgm:t>
    </dgm:pt>
    <dgm:pt modelId="{6F5CCE24-3655-4DBD-A137-4CA8BE1C5E42}" type="sibTrans" cxnId="{0069BBA7-D154-471F-9302-F3781DD1AF6B}">
      <dgm:prSet/>
      <dgm:spPr/>
      <dgm:t>
        <a:bodyPr/>
        <a:lstStyle/>
        <a:p>
          <a:endParaRPr lang="en-US"/>
        </a:p>
      </dgm:t>
    </dgm:pt>
    <dgm:pt modelId="{19329D92-1A41-48A2-ABBD-80F93487AAF6}" type="parTrans" cxnId="{0069BBA7-D154-471F-9302-F3781DD1AF6B}">
      <dgm:prSet/>
      <dgm:spPr/>
      <dgm:t>
        <a:bodyPr/>
        <a:lstStyle/>
        <a:p>
          <a:endParaRPr lang="en-US"/>
        </a:p>
      </dgm:t>
    </dgm:pt>
    <dgm:pt modelId="{B2447A29-D591-41F1-950E-81A73235D268}">
      <dgm:prSet phldrT="[Text]" custT="1"/>
      <dgm:spPr/>
      <dgm:t>
        <a:bodyPr/>
        <a:lstStyle/>
        <a:p>
          <a:pPr algn="ctr" rtl="1"/>
          <a:r>
            <a:rPr lang="fa-IR" sz="1200" b="1" dirty="0">
              <a:solidFill>
                <a:schemeClr val="tx1"/>
              </a:solidFill>
              <a:cs typeface="B Nazanin" pitchFamily="2" charset="-78"/>
            </a:rPr>
            <a:t>فرصت:</a:t>
          </a:r>
        </a:p>
        <a:p>
          <a:pPr algn="r" rtl="1"/>
          <a:r>
            <a:rPr lang="fa-IR" sz="1200" dirty="0">
              <a:solidFill>
                <a:schemeClr val="tx1"/>
              </a:solidFill>
              <a:cs typeface="B Nazanin" pitchFamily="2" charset="-78"/>
            </a:rPr>
            <a:t>- ایجاد اشتغال در صنعت بیمه و دیگر صنایع مرتبط </a:t>
          </a:r>
        </a:p>
        <a:p>
          <a:pPr algn="r" rtl="1"/>
          <a:r>
            <a:rPr lang="fa-IR" sz="1200" dirty="0">
              <a:solidFill>
                <a:schemeClr val="tx1"/>
              </a:solidFill>
              <a:cs typeface="B Nazanin" pitchFamily="2" charset="-78"/>
            </a:rPr>
            <a:t>امکان توسعه اینگونه از محصولات و جذب سرمایه گذاران خارجی در صورت کسب احتمالی پوشش اتکائی خارجی </a:t>
          </a:r>
        </a:p>
        <a:p>
          <a:pPr algn="r" rtl="1"/>
          <a:r>
            <a:rPr lang="fa-IR" sz="1200" dirty="0">
              <a:solidFill>
                <a:schemeClr val="tx1"/>
              </a:solidFill>
              <a:cs typeface="B Nazanin" pitchFamily="2" charset="-78"/>
            </a:rPr>
            <a:t>ارائه ساز و کار مرتبط قانونی و کمک به شفاف سازی و صحت ثبت اطلاعات در دیگر صنایع</a:t>
          </a:r>
        </a:p>
        <a:p>
          <a:pPr algn="r" rtl="1"/>
          <a:r>
            <a:rPr lang="fa-IR" sz="1200" dirty="0">
              <a:solidFill>
                <a:schemeClr val="tx1"/>
              </a:solidFill>
              <a:cs typeface="B Nazanin" pitchFamily="2" charset="-78"/>
            </a:rPr>
            <a:t>هموار شدن راه در خصوص توسعه دیگر محصولات مشابه با نظر نهاد ناظر صنعت بیمه </a:t>
          </a:r>
        </a:p>
        <a:p>
          <a:pPr algn="r" rtl="1"/>
          <a:endParaRPr lang="fa-IR" sz="1200" dirty="0">
            <a:solidFill>
              <a:schemeClr val="tx1"/>
            </a:solidFill>
            <a:cs typeface="B Nazanin" pitchFamily="2" charset="-78"/>
          </a:endParaRPr>
        </a:p>
        <a:p>
          <a:pPr algn="r" rtl="1"/>
          <a:endParaRPr lang="fa-IR" sz="1200" dirty="0">
            <a:solidFill>
              <a:schemeClr val="tx1"/>
            </a:solidFill>
            <a:cs typeface="B Nazanin" pitchFamily="2" charset="-78"/>
          </a:endParaRPr>
        </a:p>
      </dgm:t>
    </dgm:pt>
    <dgm:pt modelId="{AD80AC1F-379F-47EA-B024-E533C3F8B07E}" type="sibTrans" cxnId="{60421549-7754-430A-B571-5C0D7CBE2D6F}">
      <dgm:prSet/>
      <dgm:spPr/>
      <dgm:t>
        <a:bodyPr/>
        <a:lstStyle/>
        <a:p>
          <a:endParaRPr lang="en-US"/>
        </a:p>
      </dgm:t>
    </dgm:pt>
    <dgm:pt modelId="{CA9D17F7-3598-4828-85B9-5FA5744D0093}" type="parTrans" cxnId="{60421549-7754-430A-B571-5C0D7CBE2D6F}">
      <dgm:prSet/>
      <dgm:spPr/>
      <dgm:t>
        <a:bodyPr/>
        <a:lstStyle/>
        <a:p>
          <a:endParaRPr lang="en-US"/>
        </a:p>
      </dgm:t>
    </dgm:pt>
    <dgm:pt modelId="{D1666338-BCC9-4710-8F56-61E5A668E735}" type="pres">
      <dgm:prSet presAssocID="{CFB68A9E-DF3D-4A74-9544-2629DE7852B7}" presName="diagram" presStyleCnt="0">
        <dgm:presLayoutVars>
          <dgm:chMax val="1"/>
          <dgm:dir/>
          <dgm:animLvl val="ctr"/>
          <dgm:resizeHandles val="exact"/>
        </dgm:presLayoutVars>
      </dgm:prSet>
      <dgm:spPr/>
    </dgm:pt>
    <dgm:pt modelId="{DC9F58C2-AB6B-4988-8EBF-FF79473EEBC8}" type="pres">
      <dgm:prSet presAssocID="{CFB68A9E-DF3D-4A74-9544-2629DE7852B7}" presName="matrix" presStyleCnt="0"/>
      <dgm:spPr/>
    </dgm:pt>
    <dgm:pt modelId="{A7A5D47A-E0B8-4E32-8CC6-BA7FFE13F460}" type="pres">
      <dgm:prSet presAssocID="{CFB68A9E-DF3D-4A74-9544-2629DE7852B7}" presName="tile1" presStyleLbl="node1" presStyleIdx="0" presStyleCnt="4" custLinFactNeighborX="0" custLinFactNeighborY="-3367"/>
      <dgm:spPr/>
    </dgm:pt>
    <dgm:pt modelId="{6B46066C-BA97-4A7B-B2FB-1565AAF58C64}" type="pres">
      <dgm:prSet presAssocID="{CFB68A9E-DF3D-4A74-9544-2629DE7852B7}" presName="tile1text" presStyleLbl="node1" presStyleIdx="0" presStyleCnt="4">
        <dgm:presLayoutVars>
          <dgm:chMax val="0"/>
          <dgm:chPref val="0"/>
          <dgm:bulletEnabled val="1"/>
        </dgm:presLayoutVars>
      </dgm:prSet>
      <dgm:spPr/>
    </dgm:pt>
    <dgm:pt modelId="{FF7C6110-F7CF-448B-9206-0D564C535DB3}" type="pres">
      <dgm:prSet presAssocID="{CFB68A9E-DF3D-4A74-9544-2629DE7852B7}" presName="tile2" presStyleLbl="node1" presStyleIdx="1" presStyleCnt="4"/>
      <dgm:spPr/>
    </dgm:pt>
    <dgm:pt modelId="{B0A302D5-1D06-4645-9BBB-BEF4FCF298C2}" type="pres">
      <dgm:prSet presAssocID="{CFB68A9E-DF3D-4A74-9544-2629DE7852B7}" presName="tile2text" presStyleLbl="node1" presStyleIdx="1" presStyleCnt="4">
        <dgm:presLayoutVars>
          <dgm:chMax val="0"/>
          <dgm:chPref val="0"/>
          <dgm:bulletEnabled val="1"/>
        </dgm:presLayoutVars>
      </dgm:prSet>
      <dgm:spPr/>
    </dgm:pt>
    <dgm:pt modelId="{35831B49-E3CF-4AE2-9F28-2FE6B008708D}" type="pres">
      <dgm:prSet presAssocID="{CFB68A9E-DF3D-4A74-9544-2629DE7852B7}" presName="tile3" presStyleLbl="node1" presStyleIdx="2" presStyleCnt="4"/>
      <dgm:spPr/>
    </dgm:pt>
    <dgm:pt modelId="{87215724-97FD-4A66-857E-72FFD29DE43D}" type="pres">
      <dgm:prSet presAssocID="{CFB68A9E-DF3D-4A74-9544-2629DE7852B7}" presName="tile3text" presStyleLbl="node1" presStyleIdx="2" presStyleCnt="4">
        <dgm:presLayoutVars>
          <dgm:chMax val="0"/>
          <dgm:chPref val="0"/>
          <dgm:bulletEnabled val="1"/>
        </dgm:presLayoutVars>
      </dgm:prSet>
      <dgm:spPr/>
    </dgm:pt>
    <dgm:pt modelId="{269943DB-0257-4255-B430-E136498C5394}" type="pres">
      <dgm:prSet presAssocID="{CFB68A9E-DF3D-4A74-9544-2629DE7852B7}" presName="tile4" presStyleLbl="node1" presStyleIdx="3" presStyleCnt="4" custLinFactNeighborX="0" custLinFactNeighborY="1678"/>
      <dgm:spPr/>
    </dgm:pt>
    <dgm:pt modelId="{A668B34C-9BB1-4C13-A421-DB7CDAD099FF}" type="pres">
      <dgm:prSet presAssocID="{CFB68A9E-DF3D-4A74-9544-2629DE7852B7}" presName="tile4text" presStyleLbl="node1" presStyleIdx="3" presStyleCnt="4">
        <dgm:presLayoutVars>
          <dgm:chMax val="0"/>
          <dgm:chPref val="0"/>
          <dgm:bulletEnabled val="1"/>
        </dgm:presLayoutVars>
      </dgm:prSet>
      <dgm:spPr/>
    </dgm:pt>
    <dgm:pt modelId="{7EAA5BAA-FDD6-46FE-8AD2-440D9EC7E583}" type="pres">
      <dgm:prSet presAssocID="{CFB68A9E-DF3D-4A74-9544-2629DE7852B7}" presName="centerTile" presStyleLbl="fgShp" presStyleIdx="0" presStyleCnt="1">
        <dgm:presLayoutVars>
          <dgm:chMax val="0"/>
          <dgm:chPref val="0"/>
        </dgm:presLayoutVars>
      </dgm:prSet>
      <dgm:spPr/>
    </dgm:pt>
  </dgm:ptLst>
  <dgm:cxnLst>
    <dgm:cxn modelId="{18DB5622-5802-4931-BC88-AD05A3DB06B6}" type="presOf" srcId="{C3C0455C-04C6-4B50-A14C-4210AE66D793}" destId="{6B46066C-BA97-4A7B-B2FB-1565AAF58C64}" srcOrd="1" destOrd="0" presId="urn:microsoft.com/office/officeart/2005/8/layout/matrix1"/>
    <dgm:cxn modelId="{F563BE25-B95A-46C2-9F58-540EE8D3D15C}" type="presOf" srcId="{FA4A643E-D9E4-4498-AF7D-3C49E8C0D765}" destId="{87215724-97FD-4A66-857E-72FFD29DE43D}" srcOrd="1" destOrd="0" presId="urn:microsoft.com/office/officeart/2005/8/layout/matrix1"/>
    <dgm:cxn modelId="{60421549-7754-430A-B571-5C0D7CBE2D6F}" srcId="{51B3C8A1-D023-49FD-8E30-ACB3B337846F}" destId="{B2447A29-D591-41F1-950E-81A73235D268}" srcOrd="3" destOrd="0" parTransId="{CA9D17F7-3598-4828-85B9-5FA5744D0093}" sibTransId="{AD80AC1F-379F-47EA-B024-E533C3F8B07E}"/>
    <dgm:cxn modelId="{5898664B-5A53-4664-9597-41E03110DA1C}" type="presOf" srcId="{51B3C8A1-D023-49FD-8E30-ACB3B337846F}" destId="{7EAA5BAA-FDD6-46FE-8AD2-440D9EC7E583}" srcOrd="0" destOrd="0" presId="urn:microsoft.com/office/officeart/2005/8/layout/matrix1"/>
    <dgm:cxn modelId="{DC76704D-12B9-4995-AFDD-9CFE0AA8C4D2}" srcId="{51B3C8A1-D023-49FD-8E30-ACB3B337846F}" destId="{56F719A2-C363-43FF-8A95-392ECA06D383}" srcOrd="1" destOrd="0" parTransId="{F7AA94AF-529A-4B77-8A7D-65FA0DF243B3}" sibTransId="{FE85A655-EFF0-4348-AD3B-1F90975684BB}"/>
    <dgm:cxn modelId="{4677CB54-B64C-4C77-8E1D-19579E302C20}" srcId="{CFB68A9E-DF3D-4A74-9544-2629DE7852B7}" destId="{51B3C8A1-D023-49FD-8E30-ACB3B337846F}" srcOrd="0" destOrd="0" parTransId="{E73A713D-058B-4007-A183-B72C3847FA5B}" sibTransId="{4BF1F9E5-99AD-43E4-A3DC-2FD7C5CEE95D}"/>
    <dgm:cxn modelId="{3C48CE77-5DDF-4782-8F54-B9668CAA701A}" type="presOf" srcId="{56F719A2-C363-43FF-8A95-392ECA06D383}" destId="{FF7C6110-F7CF-448B-9206-0D564C535DB3}" srcOrd="0" destOrd="0" presId="urn:microsoft.com/office/officeart/2005/8/layout/matrix1"/>
    <dgm:cxn modelId="{18E82E80-5178-4C46-B692-52C15CADF9C8}" type="presOf" srcId="{C3C0455C-04C6-4B50-A14C-4210AE66D793}" destId="{A7A5D47A-E0B8-4E32-8CC6-BA7FFE13F460}" srcOrd="0" destOrd="0" presId="urn:microsoft.com/office/officeart/2005/8/layout/matrix1"/>
    <dgm:cxn modelId="{85057684-6CCE-4186-891F-C33D9E050B7C}" type="presOf" srcId="{FA4A643E-D9E4-4498-AF7D-3C49E8C0D765}" destId="{35831B49-E3CF-4AE2-9F28-2FE6B008708D}" srcOrd="0" destOrd="0" presId="urn:microsoft.com/office/officeart/2005/8/layout/matrix1"/>
    <dgm:cxn modelId="{33EDCB8D-EB46-48D4-80DA-A424174FC656}" type="presOf" srcId="{B2447A29-D591-41F1-950E-81A73235D268}" destId="{A668B34C-9BB1-4C13-A421-DB7CDAD099FF}" srcOrd="1" destOrd="0" presId="urn:microsoft.com/office/officeart/2005/8/layout/matrix1"/>
    <dgm:cxn modelId="{0E6DB49B-C8CF-401A-8404-FECBCE8B071A}" type="presOf" srcId="{B2447A29-D591-41F1-950E-81A73235D268}" destId="{269943DB-0257-4255-B430-E136498C5394}" srcOrd="0" destOrd="0" presId="urn:microsoft.com/office/officeart/2005/8/layout/matrix1"/>
    <dgm:cxn modelId="{0069BBA7-D154-471F-9302-F3781DD1AF6B}" srcId="{51B3C8A1-D023-49FD-8E30-ACB3B337846F}" destId="{FA4A643E-D9E4-4498-AF7D-3C49E8C0D765}" srcOrd="2" destOrd="0" parTransId="{19329D92-1A41-48A2-ABBD-80F93487AAF6}" sibTransId="{6F5CCE24-3655-4DBD-A137-4CA8BE1C5E42}"/>
    <dgm:cxn modelId="{ECEF96A9-DCBA-4F15-B4D3-3A97B8ED218B}" type="presOf" srcId="{CFB68A9E-DF3D-4A74-9544-2629DE7852B7}" destId="{D1666338-BCC9-4710-8F56-61E5A668E735}" srcOrd="0" destOrd="0" presId="urn:microsoft.com/office/officeart/2005/8/layout/matrix1"/>
    <dgm:cxn modelId="{0273E2D0-141D-41AB-9B4C-2EBA67FE5902}" srcId="{51B3C8A1-D023-49FD-8E30-ACB3B337846F}" destId="{C3C0455C-04C6-4B50-A14C-4210AE66D793}" srcOrd="0" destOrd="0" parTransId="{A61CB975-82D3-4CF6-9349-DC46945D2B25}" sibTransId="{E709C2AA-3CFB-4A7C-B6E6-0939C2BE22AB}"/>
    <dgm:cxn modelId="{E8121FD5-A43E-4152-8B15-9198CEAC8346}" type="presOf" srcId="{56F719A2-C363-43FF-8A95-392ECA06D383}" destId="{B0A302D5-1D06-4645-9BBB-BEF4FCF298C2}" srcOrd="1" destOrd="0" presId="urn:microsoft.com/office/officeart/2005/8/layout/matrix1"/>
    <dgm:cxn modelId="{2EC926E4-7695-4011-8785-258F46F2E998}" type="presParOf" srcId="{D1666338-BCC9-4710-8F56-61E5A668E735}" destId="{DC9F58C2-AB6B-4988-8EBF-FF79473EEBC8}" srcOrd="0" destOrd="0" presId="urn:microsoft.com/office/officeart/2005/8/layout/matrix1"/>
    <dgm:cxn modelId="{2EE47BA7-DA12-4B55-AF42-95336D1FD997}" type="presParOf" srcId="{DC9F58C2-AB6B-4988-8EBF-FF79473EEBC8}" destId="{A7A5D47A-E0B8-4E32-8CC6-BA7FFE13F460}" srcOrd="0" destOrd="0" presId="urn:microsoft.com/office/officeart/2005/8/layout/matrix1"/>
    <dgm:cxn modelId="{6DA42F5F-C966-4FCA-AD20-AC9BC2CB3584}" type="presParOf" srcId="{DC9F58C2-AB6B-4988-8EBF-FF79473EEBC8}" destId="{6B46066C-BA97-4A7B-B2FB-1565AAF58C64}" srcOrd="1" destOrd="0" presId="urn:microsoft.com/office/officeart/2005/8/layout/matrix1"/>
    <dgm:cxn modelId="{8E059EEE-DFAE-4EED-96B2-94D8C1F7E7D0}" type="presParOf" srcId="{DC9F58C2-AB6B-4988-8EBF-FF79473EEBC8}" destId="{FF7C6110-F7CF-448B-9206-0D564C535DB3}" srcOrd="2" destOrd="0" presId="urn:microsoft.com/office/officeart/2005/8/layout/matrix1"/>
    <dgm:cxn modelId="{AD0EBD42-6C93-4D3F-A349-FC424D29EED8}" type="presParOf" srcId="{DC9F58C2-AB6B-4988-8EBF-FF79473EEBC8}" destId="{B0A302D5-1D06-4645-9BBB-BEF4FCF298C2}" srcOrd="3" destOrd="0" presId="urn:microsoft.com/office/officeart/2005/8/layout/matrix1"/>
    <dgm:cxn modelId="{56918B4B-3B7D-4CFC-97FC-B17B31A47EE6}" type="presParOf" srcId="{DC9F58C2-AB6B-4988-8EBF-FF79473EEBC8}" destId="{35831B49-E3CF-4AE2-9F28-2FE6B008708D}" srcOrd="4" destOrd="0" presId="urn:microsoft.com/office/officeart/2005/8/layout/matrix1"/>
    <dgm:cxn modelId="{A510CF71-26EA-4FD2-97D5-D884AF8B2572}" type="presParOf" srcId="{DC9F58C2-AB6B-4988-8EBF-FF79473EEBC8}" destId="{87215724-97FD-4A66-857E-72FFD29DE43D}" srcOrd="5" destOrd="0" presId="urn:microsoft.com/office/officeart/2005/8/layout/matrix1"/>
    <dgm:cxn modelId="{67551AD1-05D4-4F6E-8B25-A5442F01CB91}" type="presParOf" srcId="{DC9F58C2-AB6B-4988-8EBF-FF79473EEBC8}" destId="{269943DB-0257-4255-B430-E136498C5394}" srcOrd="6" destOrd="0" presId="urn:microsoft.com/office/officeart/2005/8/layout/matrix1"/>
    <dgm:cxn modelId="{4B7B2951-4DF1-4EF7-9345-A6FEEA4F8F9A}" type="presParOf" srcId="{DC9F58C2-AB6B-4988-8EBF-FF79473EEBC8}" destId="{A668B34C-9BB1-4C13-A421-DB7CDAD099FF}" srcOrd="7" destOrd="0" presId="urn:microsoft.com/office/officeart/2005/8/layout/matrix1"/>
    <dgm:cxn modelId="{93108C49-7663-4C4E-8E77-69A667AAB8E8}" type="presParOf" srcId="{D1666338-BCC9-4710-8F56-61E5A668E735}" destId="{7EAA5BAA-FDD6-46FE-8AD2-440D9EC7E58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B68A9E-DF3D-4A74-9544-2629DE7852B7}" type="doc">
      <dgm:prSet loTypeId="urn:microsoft.com/office/officeart/2005/8/layout/matrix1" loCatId="matrix" qsTypeId="urn:microsoft.com/office/officeart/2005/8/quickstyle/simple1" qsCatId="simple" csTypeId="urn:microsoft.com/office/officeart/2005/8/colors/colorful1#1" csCatId="colorful" phldr="1"/>
      <dgm:spPr/>
      <dgm:t>
        <a:bodyPr/>
        <a:lstStyle/>
        <a:p>
          <a:endParaRPr lang="en-US"/>
        </a:p>
      </dgm:t>
    </dgm:pt>
    <dgm:pt modelId="{51B3C8A1-D023-49FD-8E30-ACB3B337846F}">
      <dgm:prSet phldrT="[Text]" custT="1"/>
      <dgm:spPr/>
      <dgm:t>
        <a:bodyPr/>
        <a:lstStyle/>
        <a:p>
          <a:r>
            <a:rPr lang="en-US" sz="1400" dirty="0">
              <a:solidFill>
                <a:schemeClr val="tx1"/>
              </a:solidFill>
            </a:rPr>
            <a:t>SWOT</a:t>
          </a:r>
          <a:endParaRPr lang="en-US" sz="2400" dirty="0">
            <a:solidFill>
              <a:schemeClr val="tx1"/>
            </a:solidFill>
          </a:endParaRPr>
        </a:p>
      </dgm:t>
    </dgm:pt>
    <dgm:pt modelId="{E73A713D-058B-4007-A183-B72C3847FA5B}" type="parTrans" cxnId="{4677CB54-B64C-4C77-8E1D-19579E302C20}">
      <dgm:prSet/>
      <dgm:spPr/>
      <dgm:t>
        <a:bodyPr/>
        <a:lstStyle/>
        <a:p>
          <a:endParaRPr lang="en-US"/>
        </a:p>
      </dgm:t>
    </dgm:pt>
    <dgm:pt modelId="{4BF1F9E5-99AD-43E4-A3DC-2FD7C5CEE95D}" type="sibTrans" cxnId="{4677CB54-B64C-4C77-8E1D-19579E302C20}">
      <dgm:prSet/>
      <dgm:spPr/>
      <dgm:t>
        <a:bodyPr/>
        <a:lstStyle/>
        <a:p>
          <a:endParaRPr lang="en-US"/>
        </a:p>
      </dgm:t>
    </dgm:pt>
    <dgm:pt modelId="{C3C0455C-04C6-4B50-A14C-4210AE66D793}">
      <dgm:prSet phldrT="[Text]" custT="1"/>
      <dgm:spPr>
        <a:solidFill>
          <a:schemeClr val="accent6">
            <a:lumMod val="60000"/>
            <a:lumOff val="40000"/>
          </a:schemeClr>
        </a:solidFill>
      </dgm:spPr>
      <dgm:t>
        <a:bodyPr/>
        <a:lstStyle/>
        <a:p>
          <a:pPr algn="ctr" rtl="0"/>
          <a:r>
            <a:rPr lang="en-US" sz="1200" b="1" dirty="0">
              <a:solidFill>
                <a:schemeClr val="tx1"/>
              </a:solidFill>
              <a:cs typeface="B Nazanin" pitchFamily="2" charset="-78"/>
            </a:rPr>
            <a:t>weak points:</a:t>
          </a:r>
        </a:p>
        <a:p>
          <a:pPr algn="ctr" rtl="0"/>
          <a:r>
            <a:rPr lang="en-US" sz="1200" dirty="0">
              <a:solidFill>
                <a:schemeClr val="tx1"/>
              </a:solidFill>
              <a:cs typeface="B Nazanin" pitchFamily="2" charset="-78"/>
            </a:rPr>
            <a:t>- The underwriting process is still unknown in the Iranian market.</a:t>
          </a:r>
        </a:p>
        <a:p>
          <a:pPr algn="ctr" rtl="0"/>
          <a:r>
            <a:rPr lang="en-US" sz="1200" dirty="0">
              <a:solidFill>
                <a:schemeClr val="tx1"/>
              </a:solidFill>
              <a:cs typeface="B Nazanin" pitchFamily="2" charset="-78"/>
            </a:rPr>
            <a:t>- Lack of reinsurers licensed to provide Surety bond coverage and its limited reliance on Central Insurance of Iran in view of international sanctions imposed on the banking and insurance industry</a:t>
          </a:r>
        </a:p>
        <a:p>
          <a:pPr algn="ctr" rtl="0"/>
          <a:r>
            <a:rPr lang="en-US" sz="1200" dirty="0">
              <a:solidFill>
                <a:schemeClr val="tx1"/>
              </a:solidFill>
              <a:cs typeface="B Nazanin" pitchFamily="2" charset="-78"/>
            </a:rPr>
            <a:t>-Lack of internal regulations regarding the activities of Surety bond companies and regulatory regulations</a:t>
          </a:r>
        </a:p>
      </dgm:t>
    </dgm:pt>
    <dgm:pt modelId="{A61CB975-82D3-4CF6-9349-DC46945D2B25}" type="parTrans" cxnId="{0273E2D0-141D-41AB-9B4C-2EBA67FE5902}">
      <dgm:prSet/>
      <dgm:spPr/>
      <dgm:t>
        <a:bodyPr/>
        <a:lstStyle/>
        <a:p>
          <a:endParaRPr lang="en-US"/>
        </a:p>
      </dgm:t>
    </dgm:pt>
    <dgm:pt modelId="{E709C2AA-3CFB-4A7C-B6E6-0939C2BE22AB}" type="sibTrans" cxnId="{0273E2D0-141D-41AB-9B4C-2EBA67FE5902}">
      <dgm:prSet/>
      <dgm:spPr/>
      <dgm:t>
        <a:bodyPr/>
        <a:lstStyle/>
        <a:p>
          <a:endParaRPr lang="en-US"/>
        </a:p>
      </dgm:t>
    </dgm:pt>
    <dgm:pt modelId="{56F719A2-C363-43FF-8A95-392ECA06D383}">
      <dgm:prSet phldrT="[Text]" custT="1"/>
      <dgm:spPr>
        <a:solidFill>
          <a:schemeClr val="accent3">
            <a:lumMod val="60000"/>
            <a:lumOff val="40000"/>
          </a:schemeClr>
        </a:solidFill>
      </dgm:spPr>
      <dgm:t>
        <a:bodyPr/>
        <a:lstStyle/>
        <a:p>
          <a:pPr algn="ctr" rtl="0"/>
          <a:r>
            <a:rPr lang="en-US" sz="1200" b="1" dirty="0">
              <a:solidFill>
                <a:schemeClr val="tx1"/>
              </a:solidFill>
              <a:cs typeface="B Nazanin" pitchFamily="2" charset="-78"/>
            </a:rPr>
            <a:t>Strengths</a:t>
          </a:r>
        </a:p>
        <a:p>
          <a:pPr algn="ctr" rtl="0"/>
          <a:r>
            <a:rPr lang="en-US" sz="1200" dirty="0">
              <a:solidFill>
                <a:schemeClr val="tx1"/>
              </a:solidFill>
              <a:cs typeface="B Nazanin" pitchFamily="2" charset="-78"/>
            </a:rPr>
            <a:t>--Creating a competitive environment in offering the product between the bank and the Surety bond institution subject to offering a competitive premium rate</a:t>
          </a:r>
        </a:p>
        <a:p>
          <a:pPr algn="ctr" rtl="0"/>
          <a:r>
            <a:rPr lang="en-US" sz="1200" dirty="0">
              <a:solidFill>
                <a:schemeClr val="tx1"/>
              </a:solidFill>
              <a:cs typeface="B Nazanin" pitchFamily="2" charset="-78"/>
            </a:rPr>
            <a:t>- Increasing the right of choice by product buyers according to the product features offered by banks and Surety bond institutions</a:t>
          </a:r>
        </a:p>
      </dgm:t>
    </dgm:pt>
    <dgm:pt modelId="{F7AA94AF-529A-4B77-8A7D-65FA0DF243B3}" type="parTrans" cxnId="{DC76704D-12B9-4995-AFDD-9CFE0AA8C4D2}">
      <dgm:prSet/>
      <dgm:spPr/>
      <dgm:t>
        <a:bodyPr/>
        <a:lstStyle/>
        <a:p>
          <a:endParaRPr lang="en-US"/>
        </a:p>
      </dgm:t>
    </dgm:pt>
    <dgm:pt modelId="{FE85A655-EFF0-4348-AD3B-1F90975684BB}" type="sibTrans" cxnId="{DC76704D-12B9-4995-AFDD-9CFE0AA8C4D2}">
      <dgm:prSet/>
      <dgm:spPr/>
      <dgm:t>
        <a:bodyPr/>
        <a:lstStyle/>
        <a:p>
          <a:endParaRPr lang="en-US"/>
        </a:p>
      </dgm:t>
    </dgm:pt>
    <dgm:pt modelId="{FA4A643E-D9E4-4498-AF7D-3C49E8C0D765}">
      <dgm:prSet phldrT="[Text]" custT="1"/>
      <dgm:spPr>
        <a:solidFill>
          <a:schemeClr val="accent2">
            <a:lumMod val="40000"/>
            <a:lumOff val="60000"/>
          </a:schemeClr>
        </a:solidFill>
      </dgm:spPr>
      <dgm:t>
        <a:bodyPr/>
        <a:lstStyle/>
        <a:p>
          <a:pPr algn="ctr" rtl="1"/>
          <a:r>
            <a:rPr lang="en-US" sz="1200" b="1" dirty="0">
              <a:solidFill>
                <a:schemeClr val="tx1"/>
              </a:solidFill>
              <a:cs typeface="B Nazanin" pitchFamily="2" charset="-78"/>
            </a:rPr>
            <a:t>Threats:</a:t>
          </a:r>
        </a:p>
        <a:p>
          <a:pPr algn="ctr" rtl="1"/>
          <a:r>
            <a:rPr lang="en-US" sz="1200" dirty="0">
              <a:solidFill>
                <a:schemeClr val="tx1"/>
              </a:solidFill>
              <a:cs typeface="B Nazanin" pitchFamily="2" charset="-78"/>
            </a:rPr>
            <a:t>- International sanctions imposed on the banking and insurance industry</a:t>
          </a:r>
        </a:p>
        <a:p>
          <a:pPr algn="ctr" rtl="1"/>
          <a:r>
            <a:rPr lang="en-US" sz="1200" dirty="0">
              <a:solidFill>
                <a:schemeClr val="tx1"/>
              </a:solidFill>
              <a:cs typeface="B Nazanin" pitchFamily="2" charset="-78"/>
            </a:rPr>
            <a:t>- The impact of the Surety bond provided on the moral hazards of insurers</a:t>
          </a:r>
        </a:p>
        <a:p>
          <a:pPr algn="ctr" rtl="1"/>
          <a:r>
            <a:rPr lang="en-US" sz="1200" dirty="0">
              <a:solidFill>
                <a:schemeClr val="tx1"/>
              </a:solidFill>
              <a:cs typeface="B Nazanin" pitchFamily="2" charset="-78"/>
            </a:rPr>
            <a:t>- Adopting an aggressive approach to the issuance of Surety bond by Surety bond institutions and increasing the loss ratio of this field and the bankruptcy of the Surety bond institution at the beginning</a:t>
          </a:r>
        </a:p>
      </dgm:t>
    </dgm:pt>
    <dgm:pt modelId="{6F5CCE24-3655-4DBD-A137-4CA8BE1C5E42}" type="sibTrans" cxnId="{0069BBA7-D154-471F-9302-F3781DD1AF6B}">
      <dgm:prSet/>
      <dgm:spPr/>
      <dgm:t>
        <a:bodyPr/>
        <a:lstStyle/>
        <a:p>
          <a:endParaRPr lang="en-US"/>
        </a:p>
      </dgm:t>
    </dgm:pt>
    <dgm:pt modelId="{19329D92-1A41-48A2-ABBD-80F93487AAF6}" type="parTrans" cxnId="{0069BBA7-D154-471F-9302-F3781DD1AF6B}">
      <dgm:prSet/>
      <dgm:spPr/>
      <dgm:t>
        <a:bodyPr/>
        <a:lstStyle/>
        <a:p>
          <a:endParaRPr lang="en-US"/>
        </a:p>
      </dgm:t>
    </dgm:pt>
    <dgm:pt modelId="{B2447A29-D591-41F1-950E-81A73235D268}">
      <dgm:prSet phldrT="[Text]" custT="1"/>
      <dgm:spPr/>
      <dgm:t>
        <a:bodyPr/>
        <a:lstStyle/>
        <a:p>
          <a:pPr algn="ctr" rtl="0"/>
          <a:r>
            <a:rPr lang="en-US" sz="1100" b="1" dirty="0">
              <a:solidFill>
                <a:schemeClr val="tx1"/>
              </a:solidFill>
              <a:cs typeface="B Nazanin" pitchFamily="2" charset="-78"/>
            </a:rPr>
            <a:t>opportunities</a:t>
          </a:r>
          <a:r>
            <a:rPr lang="fa-IR" sz="1100" b="1" dirty="0">
              <a:solidFill>
                <a:schemeClr val="tx1"/>
              </a:solidFill>
              <a:cs typeface="B Nazanin" pitchFamily="2" charset="-78"/>
            </a:rPr>
            <a:t>:</a:t>
          </a:r>
        </a:p>
        <a:p>
          <a:pPr algn="l" rtl="0"/>
          <a:r>
            <a:rPr lang="en-US" sz="1100" dirty="0">
              <a:solidFill>
                <a:schemeClr val="tx1"/>
              </a:solidFill>
              <a:cs typeface="B Nazanin" pitchFamily="2" charset="-78"/>
            </a:rPr>
            <a:t>- Creating employment in the insurance industry and other related industries</a:t>
          </a:r>
        </a:p>
        <a:p>
          <a:pPr algn="l" rtl="0"/>
          <a:r>
            <a:rPr lang="en-US" sz="1100" dirty="0">
              <a:solidFill>
                <a:schemeClr val="tx1"/>
              </a:solidFill>
              <a:cs typeface="B Nazanin" pitchFamily="2" charset="-78"/>
            </a:rPr>
            <a:t>-Possibility of developing such products and attracting foreign investors in case of possible acquisition of foreign reliance coverage</a:t>
          </a:r>
        </a:p>
        <a:p>
          <a:pPr algn="l" rtl="0"/>
          <a:r>
            <a:rPr lang="en-US" sz="1100" dirty="0">
              <a:solidFill>
                <a:schemeClr val="tx1"/>
              </a:solidFill>
              <a:cs typeface="B Nazanin" pitchFamily="2" charset="-78"/>
            </a:rPr>
            <a:t>-Provide relevant legal mechanisms and assist in the transparency and accuracy of information registration in other industries</a:t>
          </a:r>
        </a:p>
        <a:p>
          <a:pPr algn="l" rtl="0"/>
          <a:r>
            <a:rPr lang="en-US" sz="1100" dirty="0">
              <a:solidFill>
                <a:schemeClr val="tx1"/>
              </a:solidFill>
              <a:cs typeface="B Nazanin" pitchFamily="2" charset="-78"/>
            </a:rPr>
            <a:t>-To pave the way for the development of other similar products in the opinion of the Insurance Industry Supervisor</a:t>
          </a:r>
          <a:endParaRPr lang="fa-IR" sz="1100" dirty="0">
            <a:solidFill>
              <a:schemeClr val="tx1"/>
            </a:solidFill>
            <a:cs typeface="B Nazanin" pitchFamily="2" charset="-78"/>
          </a:endParaRPr>
        </a:p>
        <a:p>
          <a:pPr algn="l" rtl="0"/>
          <a:endParaRPr lang="fa-IR" sz="1100" dirty="0">
            <a:solidFill>
              <a:schemeClr val="tx1"/>
            </a:solidFill>
            <a:cs typeface="B Nazanin" pitchFamily="2" charset="-78"/>
          </a:endParaRPr>
        </a:p>
      </dgm:t>
    </dgm:pt>
    <dgm:pt modelId="{AD80AC1F-379F-47EA-B024-E533C3F8B07E}" type="sibTrans" cxnId="{60421549-7754-430A-B571-5C0D7CBE2D6F}">
      <dgm:prSet/>
      <dgm:spPr/>
      <dgm:t>
        <a:bodyPr/>
        <a:lstStyle/>
        <a:p>
          <a:endParaRPr lang="en-US"/>
        </a:p>
      </dgm:t>
    </dgm:pt>
    <dgm:pt modelId="{CA9D17F7-3598-4828-85B9-5FA5744D0093}" type="parTrans" cxnId="{60421549-7754-430A-B571-5C0D7CBE2D6F}">
      <dgm:prSet/>
      <dgm:spPr/>
      <dgm:t>
        <a:bodyPr/>
        <a:lstStyle/>
        <a:p>
          <a:endParaRPr lang="en-US"/>
        </a:p>
      </dgm:t>
    </dgm:pt>
    <dgm:pt modelId="{D1666338-BCC9-4710-8F56-61E5A668E735}" type="pres">
      <dgm:prSet presAssocID="{CFB68A9E-DF3D-4A74-9544-2629DE7852B7}" presName="diagram" presStyleCnt="0">
        <dgm:presLayoutVars>
          <dgm:chMax val="1"/>
          <dgm:dir/>
          <dgm:animLvl val="ctr"/>
          <dgm:resizeHandles val="exact"/>
        </dgm:presLayoutVars>
      </dgm:prSet>
      <dgm:spPr/>
    </dgm:pt>
    <dgm:pt modelId="{DC9F58C2-AB6B-4988-8EBF-FF79473EEBC8}" type="pres">
      <dgm:prSet presAssocID="{CFB68A9E-DF3D-4A74-9544-2629DE7852B7}" presName="matrix" presStyleCnt="0"/>
      <dgm:spPr/>
    </dgm:pt>
    <dgm:pt modelId="{A7A5D47A-E0B8-4E32-8CC6-BA7FFE13F460}" type="pres">
      <dgm:prSet presAssocID="{CFB68A9E-DF3D-4A74-9544-2629DE7852B7}" presName="tile1" presStyleLbl="node1" presStyleIdx="0" presStyleCnt="4" custLinFactNeighborX="0" custLinFactNeighborY="-3367"/>
      <dgm:spPr/>
    </dgm:pt>
    <dgm:pt modelId="{6B46066C-BA97-4A7B-B2FB-1565AAF58C64}" type="pres">
      <dgm:prSet presAssocID="{CFB68A9E-DF3D-4A74-9544-2629DE7852B7}" presName="tile1text" presStyleLbl="node1" presStyleIdx="0" presStyleCnt="4">
        <dgm:presLayoutVars>
          <dgm:chMax val="0"/>
          <dgm:chPref val="0"/>
          <dgm:bulletEnabled val="1"/>
        </dgm:presLayoutVars>
      </dgm:prSet>
      <dgm:spPr/>
    </dgm:pt>
    <dgm:pt modelId="{FF7C6110-F7CF-448B-9206-0D564C535DB3}" type="pres">
      <dgm:prSet presAssocID="{CFB68A9E-DF3D-4A74-9544-2629DE7852B7}" presName="tile2" presStyleLbl="node1" presStyleIdx="1" presStyleCnt="4"/>
      <dgm:spPr/>
    </dgm:pt>
    <dgm:pt modelId="{B0A302D5-1D06-4645-9BBB-BEF4FCF298C2}" type="pres">
      <dgm:prSet presAssocID="{CFB68A9E-DF3D-4A74-9544-2629DE7852B7}" presName="tile2text" presStyleLbl="node1" presStyleIdx="1" presStyleCnt="4">
        <dgm:presLayoutVars>
          <dgm:chMax val="0"/>
          <dgm:chPref val="0"/>
          <dgm:bulletEnabled val="1"/>
        </dgm:presLayoutVars>
      </dgm:prSet>
      <dgm:spPr/>
    </dgm:pt>
    <dgm:pt modelId="{35831B49-E3CF-4AE2-9F28-2FE6B008708D}" type="pres">
      <dgm:prSet presAssocID="{CFB68A9E-DF3D-4A74-9544-2629DE7852B7}" presName="tile3" presStyleLbl="node1" presStyleIdx="2" presStyleCnt="4" custScaleY="106452" custLinFactNeighborX="-456" custLinFactNeighborY="-3159"/>
      <dgm:spPr/>
    </dgm:pt>
    <dgm:pt modelId="{87215724-97FD-4A66-857E-72FFD29DE43D}" type="pres">
      <dgm:prSet presAssocID="{CFB68A9E-DF3D-4A74-9544-2629DE7852B7}" presName="tile3text" presStyleLbl="node1" presStyleIdx="2" presStyleCnt="4">
        <dgm:presLayoutVars>
          <dgm:chMax val="0"/>
          <dgm:chPref val="0"/>
          <dgm:bulletEnabled val="1"/>
        </dgm:presLayoutVars>
      </dgm:prSet>
      <dgm:spPr/>
    </dgm:pt>
    <dgm:pt modelId="{269943DB-0257-4255-B430-E136498C5394}" type="pres">
      <dgm:prSet presAssocID="{CFB68A9E-DF3D-4A74-9544-2629DE7852B7}" presName="tile4" presStyleLbl="node1" presStyleIdx="3" presStyleCnt="4" custLinFactNeighborX="0" custLinFactNeighborY="-2935"/>
      <dgm:spPr/>
    </dgm:pt>
    <dgm:pt modelId="{A668B34C-9BB1-4C13-A421-DB7CDAD099FF}" type="pres">
      <dgm:prSet presAssocID="{CFB68A9E-DF3D-4A74-9544-2629DE7852B7}" presName="tile4text" presStyleLbl="node1" presStyleIdx="3" presStyleCnt="4">
        <dgm:presLayoutVars>
          <dgm:chMax val="0"/>
          <dgm:chPref val="0"/>
          <dgm:bulletEnabled val="1"/>
        </dgm:presLayoutVars>
      </dgm:prSet>
      <dgm:spPr/>
    </dgm:pt>
    <dgm:pt modelId="{7EAA5BAA-FDD6-46FE-8AD2-440D9EC7E583}" type="pres">
      <dgm:prSet presAssocID="{CFB68A9E-DF3D-4A74-9544-2629DE7852B7}" presName="centerTile" presStyleLbl="fgShp" presStyleIdx="0" presStyleCnt="1" custScaleY="51613" custLinFactNeighborX="0" custLinFactNeighborY="-19355">
        <dgm:presLayoutVars>
          <dgm:chMax val="0"/>
          <dgm:chPref val="0"/>
        </dgm:presLayoutVars>
      </dgm:prSet>
      <dgm:spPr/>
    </dgm:pt>
  </dgm:ptLst>
  <dgm:cxnLst>
    <dgm:cxn modelId="{18DB5622-5802-4931-BC88-AD05A3DB06B6}" type="presOf" srcId="{C3C0455C-04C6-4B50-A14C-4210AE66D793}" destId="{6B46066C-BA97-4A7B-B2FB-1565AAF58C64}" srcOrd="1" destOrd="0" presId="urn:microsoft.com/office/officeart/2005/8/layout/matrix1"/>
    <dgm:cxn modelId="{F563BE25-B95A-46C2-9F58-540EE8D3D15C}" type="presOf" srcId="{FA4A643E-D9E4-4498-AF7D-3C49E8C0D765}" destId="{87215724-97FD-4A66-857E-72FFD29DE43D}" srcOrd="1" destOrd="0" presId="urn:microsoft.com/office/officeart/2005/8/layout/matrix1"/>
    <dgm:cxn modelId="{60421549-7754-430A-B571-5C0D7CBE2D6F}" srcId="{51B3C8A1-D023-49FD-8E30-ACB3B337846F}" destId="{B2447A29-D591-41F1-950E-81A73235D268}" srcOrd="3" destOrd="0" parTransId="{CA9D17F7-3598-4828-85B9-5FA5744D0093}" sibTransId="{AD80AC1F-379F-47EA-B024-E533C3F8B07E}"/>
    <dgm:cxn modelId="{5898664B-5A53-4664-9597-41E03110DA1C}" type="presOf" srcId="{51B3C8A1-D023-49FD-8E30-ACB3B337846F}" destId="{7EAA5BAA-FDD6-46FE-8AD2-440D9EC7E583}" srcOrd="0" destOrd="0" presId="urn:microsoft.com/office/officeart/2005/8/layout/matrix1"/>
    <dgm:cxn modelId="{DC76704D-12B9-4995-AFDD-9CFE0AA8C4D2}" srcId="{51B3C8A1-D023-49FD-8E30-ACB3B337846F}" destId="{56F719A2-C363-43FF-8A95-392ECA06D383}" srcOrd="1" destOrd="0" parTransId="{F7AA94AF-529A-4B77-8A7D-65FA0DF243B3}" sibTransId="{FE85A655-EFF0-4348-AD3B-1F90975684BB}"/>
    <dgm:cxn modelId="{4677CB54-B64C-4C77-8E1D-19579E302C20}" srcId="{CFB68A9E-DF3D-4A74-9544-2629DE7852B7}" destId="{51B3C8A1-D023-49FD-8E30-ACB3B337846F}" srcOrd="0" destOrd="0" parTransId="{E73A713D-058B-4007-A183-B72C3847FA5B}" sibTransId="{4BF1F9E5-99AD-43E4-A3DC-2FD7C5CEE95D}"/>
    <dgm:cxn modelId="{3C48CE77-5DDF-4782-8F54-B9668CAA701A}" type="presOf" srcId="{56F719A2-C363-43FF-8A95-392ECA06D383}" destId="{FF7C6110-F7CF-448B-9206-0D564C535DB3}" srcOrd="0" destOrd="0" presId="urn:microsoft.com/office/officeart/2005/8/layout/matrix1"/>
    <dgm:cxn modelId="{18E82E80-5178-4C46-B692-52C15CADF9C8}" type="presOf" srcId="{C3C0455C-04C6-4B50-A14C-4210AE66D793}" destId="{A7A5D47A-E0B8-4E32-8CC6-BA7FFE13F460}" srcOrd="0" destOrd="0" presId="urn:microsoft.com/office/officeart/2005/8/layout/matrix1"/>
    <dgm:cxn modelId="{85057684-6CCE-4186-891F-C33D9E050B7C}" type="presOf" srcId="{FA4A643E-D9E4-4498-AF7D-3C49E8C0D765}" destId="{35831B49-E3CF-4AE2-9F28-2FE6B008708D}" srcOrd="0" destOrd="0" presId="urn:microsoft.com/office/officeart/2005/8/layout/matrix1"/>
    <dgm:cxn modelId="{33EDCB8D-EB46-48D4-80DA-A424174FC656}" type="presOf" srcId="{B2447A29-D591-41F1-950E-81A73235D268}" destId="{A668B34C-9BB1-4C13-A421-DB7CDAD099FF}" srcOrd="1" destOrd="0" presId="urn:microsoft.com/office/officeart/2005/8/layout/matrix1"/>
    <dgm:cxn modelId="{0E6DB49B-C8CF-401A-8404-FECBCE8B071A}" type="presOf" srcId="{B2447A29-D591-41F1-950E-81A73235D268}" destId="{269943DB-0257-4255-B430-E136498C5394}" srcOrd="0" destOrd="0" presId="urn:microsoft.com/office/officeart/2005/8/layout/matrix1"/>
    <dgm:cxn modelId="{0069BBA7-D154-471F-9302-F3781DD1AF6B}" srcId="{51B3C8A1-D023-49FD-8E30-ACB3B337846F}" destId="{FA4A643E-D9E4-4498-AF7D-3C49E8C0D765}" srcOrd="2" destOrd="0" parTransId="{19329D92-1A41-48A2-ABBD-80F93487AAF6}" sibTransId="{6F5CCE24-3655-4DBD-A137-4CA8BE1C5E42}"/>
    <dgm:cxn modelId="{ECEF96A9-DCBA-4F15-B4D3-3A97B8ED218B}" type="presOf" srcId="{CFB68A9E-DF3D-4A74-9544-2629DE7852B7}" destId="{D1666338-BCC9-4710-8F56-61E5A668E735}" srcOrd="0" destOrd="0" presId="urn:microsoft.com/office/officeart/2005/8/layout/matrix1"/>
    <dgm:cxn modelId="{0273E2D0-141D-41AB-9B4C-2EBA67FE5902}" srcId="{51B3C8A1-D023-49FD-8E30-ACB3B337846F}" destId="{C3C0455C-04C6-4B50-A14C-4210AE66D793}" srcOrd="0" destOrd="0" parTransId="{A61CB975-82D3-4CF6-9349-DC46945D2B25}" sibTransId="{E709C2AA-3CFB-4A7C-B6E6-0939C2BE22AB}"/>
    <dgm:cxn modelId="{E8121FD5-A43E-4152-8B15-9198CEAC8346}" type="presOf" srcId="{56F719A2-C363-43FF-8A95-392ECA06D383}" destId="{B0A302D5-1D06-4645-9BBB-BEF4FCF298C2}" srcOrd="1" destOrd="0" presId="urn:microsoft.com/office/officeart/2005/8/layout/matrix1"/>
    <dgm:cxn modelId="{2EC926E4-7695-4011-8785-258F46F2E998}" type="presParOf" srcId="{D1666338-BCC9-4710-8F56-61E5A668E735}" destId="{DC9F58C2-AB6B-4988-8EBF-FF79473EEBC8}" srcOrd="0" destOrd="0" presId="urn:microsoft.com/office/officeart/2005/8/layout/matrix1"/>
    <dgm:cxn modelId="{2EE47BA7-DA12-4B55-AF42-95336D1FD997}" type="presParOf" srcId="{DC9F58C2-AB6B-4988-8EBF-FF79473EEBC8}" destId="{A7A5D47A-E0B8-4E32-8CC6-BA7FFE13F460}" srcOrd="0" destOrd="0" presId="urn:microsoft.com/office/officeart/2005/8/layout/matrix1"/>
    <dgm:cxn modelId="{6DA42F5F-C966-4FCA-AD20-AC9BC2CB3584}" type="presParOf" srcId="{DC9F58C2-AB6B-4988-8EBF-FF79473EEBC8}" destId="{6B46066C-BA97-4A7B-B2FB-1565AAF58C64}" srcOrd="1" destOrd="0" presId="urn:microsoft.com/office/officeart/2005/8/layout/matrix1"/>
    <dgm:cxn modelId="{8E059EEE-DFAE-4EED-96B2-94D8C1F7E7D0}" type="presParOf" srcId="{DC9F58C2-AB6B-4988-8EBF-FF79473EEBC8}" destId="{FF7C6110-F7CF-448B-9206-0D564C535DB3}" srcOrd="2" destOrd="0" presId="urn:microsoft.com/office/officeart/2005/8/layout/matrix1"/>
    <dgm:cxn modelId="{AD0EBD42-6C93-4D3F-A349-FC424D29EED8}" type="presParOf" srcId="{DC9F58C2-AB6B-4988-8EBF-FF79473EEBC8}" destId="{B0A302D5-1D06-4645-9BBB-BEF4FCF298C2}" srcOrd="3" destOrd="0" presId="urn:microsoft.com/office/officeart/2005/8/layout/matrix1"/>
    <dgm:cxn modelId="{56918B4B-3B7D-4CFC-97FC-B17B31A47EE6}" type="presParOf" srcId="{DC9F58C2-AB6B-4988-8EBF-FF79473EEBC8}" destId="{35831B49-E3CF-4AE2-9F28-2FE6B008708D}" srcOrd="4" destOrd="0" presId="urn:microsoft.com/office/officeart/2005/8/layout/matrix1"/>
    <dgm:cxn modelId="{A510CF71-26EA-4FD2-97D5-D884AF8B2572}" type="presParOf" srcId="{DC9F58C2-AB6B-4988-8EBF-FF79473EEBC8}" destId="{87215724-97FD-4A66-857E-72FFD29DE43D}" srcOrd="5" destOrd="0" presId="urn:microsoft.com/office/officeart/2005/8/layout/matrix1"/>
    <dgm:cxn modelId="{67551AD1-05D4-4F6E-8B25-A5442F01CB91}" type="presParOf" srcId="{DC9F58C2-AB6B-4988-8EBF-FF79473EEBC8}" destId="{269943DB-0257-4255-B430-E136498C5394}" srcOrd="6" destOrd="0" presId="urn:microsoft.com/office/officeart/2005/8/layout/matrix1"/>
    <dgm:cxn modelId="{4B7B2951-4DF1-4EF7-9345-A6FEEA4F8F9A}" type="presParOf" srcId="{DC9F58C2-AB6B-4988-8EBF-FF79473EEBC8}" destId="{A668B34C-9BB1-4C13-A421-DB7CDAD099FF}" srcOrd="7" destOrd="0" presId="urn:microsoft.com/office/officeart/2005/8/layout/matrix1"/>
    <dgm:cxn modelId="{93108C49-7663-4C4E-8E77-69A667AAB8E8}" type="presParOf" srcId="{D1666338-BCC9-4710-8F56-61E5A668E735}" destId="{7EAA5BAA-FDD6-46FE-8AD2-440D9EC7E58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351FC-517F-4AE6-9917-30082A7EE173}">
      <dsp:nvSpPr>
        <dsp:cNvPr id="0" name=""/>
        <dsp:cNvSpPr/>
      </dsp:nvSpPr>
      <dsp:spPr>
        <a:xfrm>
          <a:off x="427" y="131735"/>
          <a:ext cx="1557486" cy="778743"/>
        </a:xfrm>
        <a:prstGeom prst="roundRect">
          <a:avLst>
            <a:gd name="adj" fmla="val 10000"/>
          </a:avLst>
        </a:prstGeom>
        <a:gradFill rotWithShape="1">
          <a:gsLst>
            <a:gs pos="0">
              <a:schemeClr val="accent6">
                <a:tint val="15000"/>
                <a:satMod val="250000"/>
              </a:schemeClr>
            </a:gs>
            <a:gs pos="49000">
              <a:schemeClr val="accent6">
                <a:tint val="50000"/>
                <a:satMod val="200000"/>
              </a:schemeClr>
            </a:gs>
            <a:gs pos="49100">
              <a:schemeClr val="accent6">
                <a:tint val="64000"/>
                <a:satMod val="160000"/>
              </a:schemeClr>
            </a:gs>
            <a:gs pos="92000">
              <a:schemeClr val="accent6">
                <a:tint val="50000"/>
                <a:satMod val="200000"/>
              </a:schemeClr>
            </a:gs>
            <a:gs pos="100000">
              <a:schemeClr val="accent6">
                <a:tint val="43000"/>
                <a:satMod val="190000"/>
              </a:schemeClr>
            </a:gs>
          </a:gsLst>
          <a:lin ang="5400000" scaled="1"/>
        </a:gradFill>
        <a:ln w="11430" cap="flat" cmpd="sng" algn="ctr">
          <a:solidFill>
            <a:schemeClr val="accent6"/>
          </a:solidFill>
          <a:prstDash val="solid"/>
        </a:ln>
        <a:effectLst>
          <a:outerShdw blurRad="50800" dist="25000" dir="5400000" rotWithShape="0">
            <a:schemeClr val="accent6">
              <a:shade val="30000"/>
              <a:satMod val="150000"/>
              <a:alpha val="38000"/>
            </a:scheme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a-IR" sz="1600" b="1" kern="1200" dirty="0">
              <a:solidFill>
                <a:schemeClr val="tx1"/>
              </a:solidFill>
              <a:cs typeface="B Nazanin" pitchFamily="2" charset="-78"/>
            </a:rPr>
            <a:t>نیوزلند</a:t>
          </a:r>
          <a:endParaRPr lang="en-US" sz="2800" b="1" kern="1200" dirty="0">
            <a:solidFill>
              <a:schemeClr val="tx1"/>
            </a:solidFill>
            <a:cs typeface="B Nazanin" pitchFamily="2" charset="-78"/>
          </a:endParaRPr>
        </a:p>
        <a:p>
          <a:pPr marL="0" lvl="0" indent="0" algn="ctr" defTabSz="711200">
            <a:lnSpc>
              <a:spcPct val="90000"/>
            </a:lnSpc>
            <a:spcBef>
              <a:spcPct val="0"/>
            </a:spcBef>
            <a:spcAft>
              <a:spcPct val="35000"/>
            </a:spcAft>
            <a:buNone/>
          </a:pPr>
          <a:r>
            <a:rPr lang="en-US" sz="1400" b="1" kern="1200" dirty="0">
              <a:solidFill>
                <a:schemeClr val="tx1"/>
              </a:solidFill>
              <a:cs typeface="B Nazanin" pitchFamily="2" charset="-78"/>
            </a:rPr>
            <a:t>New Zealand</a:t>
          </a:r>
        </a:p>
      </dsp:txBody>
      <dsp:txXfrm>
        <a:off x="23236" y="154544"/>
        <a:ext cx="1511868" cy="733125"/>
      </dsp:txXfrm>
    </dsp:sp>
    <dsp:sp modelId="{4732A7C1-63DF-4FE9-A474-B00F355A51FF}">
      <dsp:nvSpPr>
        <dsp:cNvPr id="0" name=""/>
        <dsp:cNvSpPr/>
      </dsp:nvSpPr>
      <dsp:spPr>
        <a:xfrm>
          <a:off x="156176" y="910478"/>
          <a:ext cx="155748" cy="584057"/>
        </a:xfrm>
        <a:custGeom>
          <a:avLst/>
          <a:gdLst/>
          <a:ahLst/>
          <a:cxnLst/>
          <a:rect l="0" t="0" r="0" b="0"/>
          <a:pathLst>
            <a:path>
              <a:moveTo>
                <a:pt x="0" y="0"/>
              </a:moveTo>
              <a:lnTo>
                <a:pt x="0" y="584057"/>
              </a:lnTo>
              <a:lnTo>
                <a:pt x="155748" y="584057"/>
              </a:lnTo>
            </a:path>
          </a:pathLst>
        </a:custGeom>
        <a:noFill/>
        <a:ln w="40000" cap="flat" cmpd="sng" algn="ctr">
          <a:solidFill>
            <a:schemeClr val="accent6"/>
          </a:solidFill>
          <a:prstDash val="solid"/>
        </a:ln>
        <a:effectLst>
          <a:outerShdw blurRad="50800" dist="25000" dir="5400000" rotWithShape="0">
            <a:schemeClr val="accent6">
              <a:shade val="30000"/>
              <a:satMod val="150000"/>
              <a:alpha val="38000"/>
            </a:schemeClr>
          </a:outerShdw>
        </a:effectLst>
      </dsp:spPr>
      <dsp:style>
        <a:lnRef idx="2">
          <a:schemeClr val="accent6"/>
        </a:lnRef>
        <a:fillRef idx="0">
          <a:schemeClr val="accent6"/>
        </a:fillRef>
        <a:effectRef idx="1">
          <a:schemeClr val="accent6"/>
        </a:effectRef>
        <a:fontRef idx="minor">
          <a:schemeClr val="tx1"/>
        </a:fontRef>
      </dsp:style>
    </dsp:sp>
    <dsp:sp modelId="{20815031-6AF4-4E32-8DCA-916AAA9672F3}">
      <dsp:nvSpPr>
        <dsp:cNvPr id="0" name=""/>
        <dsp:cNvSpPr/>
      </dsp:nvSpPr>
      <dsp:spPr>
        <a:xfrm>
          <a:off x="311925" y="1105164"/>
          <a:ext cx="1245989" cy="778743"/>
        </a:xfrm>
        <a:prstGeom prst="roundRect">
          <a:avLst>
            <a:gd name="adj" fmla="val 10000"/>
          </a:avLst>
        </a:prstGeom>
        <a:solidFill>
          <a:schemeClr val="lt1"/>
        </a:solidFill>
        <a:ln w="400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fa-IR" sz="1200" kern="1200" dirty="0">
              <a:latin typeface="Trebuchet MS"/>
              <a:ea typeface="Times New Roman"/>
              <a:cs typeface="B Nazanin"/>
            </a:rPr>
            <a:t>بانک‌ها: 80%</a:t>
          </a:r>
          <a:endParaRPr lang="en-US" sz="1200" kern="1200" dirty="0">
            <a:latin typeface="Trebuchet MS"/>
            <a:ea typeface="Times New Roman"/>
            <a:cs typeface="B Nazanin"/>
          </a:endParaRPr>
        </a:p>
        <a:p>
          <a:pPr marL="0" lvl="0" indent="0" algn="ctr" defTabSz="533400" rtl="0">
            <a:lnSpc>
              <a:spcPct val="90000"/>
            </a:lnSpc>
            <a:spcBef>
              <a:spcPct val="0"/>
            </a:spcBef>
            <a:spcAft>
              <a:spcPct val="35000"/>
            </a:spcAft>
            <a:buNone/>
          </a:pPr>
          <a:r>
            <a:rPr lang="en-US" sz="1200" kern="1200" dirty="0">
              <a:latin typeface="Trebuchet MS"/>
              <a:cs typeface="B Nazanin"/>
            </a:rPr>
            <a:t>Banks: 80%</a:t>
          </a:r>
          <a:endParaRPr lang="en-US" sz="1200" kern="1200" dirty="0"/>
        </a:p>
      </dsp:txBody>
      <dsp:txXfrm>
        <a:off x="334734" y="1127973"/>
        <a:ext cx="1200371" cy="733125"/>
      </dsp:txXfrm>
    </dsp:sp>
    <dsp:sp modelId="{080FF86B-027B-46F8-B512-0BC5D18F1EB3}">
      <dsp:nvSpPr>
        <dsp:cNvPr id="0" name=""/>
        <dsp:cNvSpPr/>
      </dsp:nvSpPr>
      <dsp:spPr>
        <a:xfrm>
          <a:off x="156176" y="910478"/>
          <a:ext cx="155748" cy="1557486"/>
        </a:xfrm>
        <a:custGeom>
          <a:avLst/>
          <a:gdLst/>
          <a:ahLst/>
          <a:cxnLst/>
          <a:rect l="0" t="0" r="0" b="0"/>
          <a:pathLst>
            <a:path>
              <a:moveTo>
                <a:pt x="0" y="0"/>
              </a:moveTo>
              <a:lnTo>
                <a:pt x="0" y="1557486"/>
              </a:lnTo>
              <a:lnTo>
                <a:pt x="155748" y="1557486"/>
              </a:lnTo>
            </a:path>
          </a:pathLst>
        </a:custGeom>
        <a:noFill/>
        <a:ln w="40000" cap="flat" cmpd="sng" algn="ctr">
          <a:solidFill>
            <a:schemeClr val="accent6"/>
          </a:solidFill>
          <a:prstDash val="solid"/>
        </a:ln>
        <a:effectLst>
          <a:outerShdw blurRad="50800" dist="25000" dir="5400000" rotWithShape="0">
            <a:schemeClr val="accent6">
              <a:shade val="30000"/>
              <a:satMod val="150000"/>
              <a:alpha val="38000"/>
            </a:schemeClr>
          </a:outerShdw>
        </a:effectLst>
      </dsp:spPr>
      <dsp:style>
        <a:lnRef idx="2">
          <a:schemeClr val="accent6"/>
        </a:lnRef>
        <a:fillRef idx="0">
          <a:schemeClr val="accent6"/>
        </a:fillRef>
        <a:effectRef idx="1">
          <a:schemeClr val="accent6"/>
        </a:effectRef>
        <a:fontRef idx="minor">
          <a:schemeClr val="tx1"/>
        </a:fontRef>
      </dsp:style>
    </dsp:sp>
    <dsp:sp modelId="{F8F71D33-BD5D-4BC4-802C-0A1EC4296BAA}">
      <dsp:nvSpPr>
        <dsp:cNvPr id="0" name=""/>
        <dsp:cNvSpPr/>
      </dsp:nvSpPr>
      <dsp:spPr>
        <a:xfrm>
          <a:off x="311925" y="2078593"/>
          <a:ext cx="1245989" cy="778743"/>
        </a:xfrm>
        <a:prstGeom prst="roundRect">
          <a:avLst>
            <a:gd name="adj" fmla="val 10000"/>
          </a:avLst>
        </a:prstGeom>
        <a:solidFill>
          <a:schemeClr val="lt1"/>
        </a:solidFill>
        <a:ln w="400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fa-IR" sz="1200" kern="1200" dirty="0">
              <a:latin typeface="Trebuchet MS"/>
              <a:ea typeface="Times New Roman"/>
              <a:cs typeface="B Nazanin"/>
            </a:rPr>
            <a:t>شرکت تضمین: 20%</a:t>
          </a:r>
          <a:endParaRPr lang="en-US" sz="1200" kern="1200" dirty="0">
            <a:latin typeface="Trebuchet MS"/>
            <a:ea typeface="Times New Roman"/>
            <a:cs typeface="B Nazanin"/>
          </a:endParaRPr>
        </a:p>
        <a:p>
          <a:pPr marL="0" lvl="0" indent="0" algn="ctr" defTabSz="533400" rtl="0">
            <a:lnSpc>
              <a:spcPct val="90000"/>
            </a:lnSpc>
            <a:spcBef>
              <a:spcPct val="0"/>
            </a:spcBef>
            <a:spcAft>
              <a:spcPct val="35000"/>
            </a:spcAft>
            <a:buNone/>
          </a:pPr>
          <a:r>
            <a:rPr lang="en-US" sz="1200" kern="1200" dirty="0">
              <a:latin typeface="Trebuchet MS"/>
              <a:cs typeface="B Nazanin"/>
            </a:rPr>
            <a:t>Company Surety bond: 20%</a:t>
          </a:r>
          <a:endParaRPr lang="en-US" sz="1200" kern="1200" dirty="0"/>
        </a:p>
      </dsp:txBody>
      <dsp:txXfrm>
        <a:off x="334734" y="2101402"/>
        <a:ext cx="1200371" cy="733125"/>
      </dsp:txXfrm>
    </dsp:sp>
    <dsp:sp modelId="{EBB71792-7FE2-44ED-9FCC-10CCD871CDF1}">
      <dsp:nvSpPr>
        <dsp:cNvPr id="0" name=""/>
        <dsp:cNvSpPr/>
      </dsp:nvSpPr>
      <dsp:spPr>
        <a:xfrm>
          <a:off x="1947285" y="131735"/>
          <a:ext cx="1557486" cy="990070"/>
        </a:xfrm>
        <a:prstGeom prst="roundRect">
          <a:avLst>
            <a:gd name="adj" fmla="val 10000"/>
          </a:avLst>
        </a:prstGeom>
        <a:gradFill rotWithShape="1">
          <a:gsLst>
            <a:gs pos="0">
              <a:schemeClr val="accent2">
                <a:tint val="15000"/>
                <a:satMod val="250000"/>
              </a:schemeClr>
            </a:gs>
            <a:gs pos="49000">
              <a:schemeClr val="accent2">
                <a:tint val="50000"/>
                <a:satMod val="200000"/>
              </a:schemeClr>
            </a:gs>
            <a:gs pos="49100">
              <a:schemeClr val="accent2">
                <a:tint val="64000"/>
                <a:satMod val="160000"/>
              </a:schemeClr>
            </a:gs>
            <a:gs pos="92000">
              <a:schemeClr val="accent2">
                <a:tint val="50000"/>
                <a:satMod val="200000"/>
              </a:schemeClr>
            </a:gs>
            <a:gs pos="100000">
              <a:schemeClr val="accent2">
                <a:tint val="43000"/>
                <a:satMod val="190000"/>
              </a:schemeClr>
            </a:gs>
          </a:gsLst>
          <a:lin ang="5400000" scaled="1"/>
        </a:gradFill>
        <a:ln w="11430" cap="flat" cmpd="sng" algn="ctr">
          <a:solidFill>
            <a:schemeClr val="accent2"/>
          </a:solidFill>
          <a:prstDash val="solid"/>
        </a:ln>
        <a:effectLst>
          <a:outerShdw blurRad="50800" dist="25000" dir="5400000" rotWithShape="0">
            <a:schemeClr val="accent2">
              <a:shade val="30000"/>
              <a:satMod val="150000"/>
              <a:alpha val="38000"/>
            </a:scheme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a-IR" sz="1400" b="1" kern="1200" dirty="0">
              <a:solidFill>
                <a:schemeClr val="tx1"/>
              </a:solidFill>
              <a:cs typeface="B Nazanin" pitchFamily="2" charset="-78"/>
            </a:rPr>
            <a:t>استرالیا</a:t>
          </a:r>
          <a:endParaRPr lang="en-US" sz="2800" b="1" kern="1200" dirty="0">
            <a:solidFill>
              <a:schemeClr val="tx1"/>
            </a:solidFill>
            <a:cs typeface="B Nazanin" pitchFamily="2" charset="-78"/>
          </a:endParaRPr>
        </a:p>
        <a:p>
          <a:pPr marL="0" lvl="0" indent="0" algn="ctr" defTabSz="622300">
            <a:lnSpc>
              <a:spcPct val="90000"/>
            </a:lnSpc>
            <a:spcBef>
              <a:spcPct val="0"/>
            </a:spcBef>
            <a:spcAft>
              <a:spcPct val="35000"/>
            </a:spcAft>
            <a:buNone/>
          </a:pPr>
          <a:r>
            <a:rPr lang="en-US" sz="1600" b="1" kern="1200" dirty="0">
              <a:solidFill>
                <a:schemeClr val="tx1"/>
              </a:solidFill>
              <a:cs typeface="B Nazanin" pitchFamily="2" charset="-78"/>
            </a:rPr>
            <a:t>Australia</a:t>
          </a:r>
          <a:endParaRPr lang="en-US" sz="2800" b="1" kern="1200" dirty="0">
            <a:solidFill>
              <a:schemeClr val="tx1"/>
            </a:solidFill>
            <a:cs typeface="B Nazanin" pitchFamily="2" charset="-78"/>
          </a:endParaRPr>
        </a:p>
      </dsp:txBody>
      <dsp:txXfrm>
        <a:off x="1976283" y="160733"/>
        <a:ext cx="1499490" cy="932074"/>
      </dsp:txXfrm>
    </dsp:sp>
    <dsp:sp modelId="{9C350032-1FED-4B25-859E-9EDCC68F7216}">
      <dsp:nvSpPr>
        <dsp:cNvPr id="0" name=""/>
        <dsp:cNvSpPr/>
      </dsp:nvSpPr>
      <dsp:spPr>
        <a:xfrm>
          <a:off x="2103034" y="1121806"/>
          <a:ext cx="155748" cy="584057"/>
        </a:xfrm>
        <a:custGeom>
          <a:avLst/>
          <a:gdLst/>
          <a:ahLst/>
          <a:cxnLst/>
          <a:rect l="0" t="0" r="0" b="0"/>
          <a:pathLst>
            <a:path>
              <a:moveTo>
                <a:pt x="0" y="0"/>
              </a:moveTo>
              <a:lnTo>
                <a:pt x="0" y="584057"/>
              </a:lnTo>
              <a:lnTo>
                <a:pt x="155748" y="584057"/>
              </a:lnTo>
            </a:path>
          </a:pathLst>
        </a:custGeom>
        <a:noFill/>
        <a:ln w="40000" cap="flat" cmpd="sng" algn="ctr">
          <a:solidFill>
            <a:schemeClr val="accent2"/>
          </a:solidFill>
          <a:prstDash val="solid"/>
        </a:ln>
        <a:effectLst>
          <a:outerShdw blurRad="50800" dist="25000" dir="5400000" rotWithShape="0">
            <a:schemeClr val="accent2">
              <a:shade val="30000"/>
              <a:satMod val="150000"/>
              <a:alpha val="38000"/>
            </a:schemeClr>
          </a:outerShdw>
        </a:effectLst>
      </dsp:spPr>
      <dsp:style>
        <a:lnRef idx="2">
          <a:schemeClr val="accent2"/>
        </a:lnRef>
        <a:fillRef idx="0">
          <a:schemeClr val="accent2"/>
        </a:fillRef>
        <a:effectRef idx="1">
          <a:schemeClr val="accent2"/>
        </a:effectRef>
        <a:fontRef idx="minor">
          <a:schemeClr val="tx1"/>
        </a:fontRef>
      </dsp:style>
    </dsp:sp>
    <dsp:sp modelId="{9BC951DB-5BDA-4A05-B63E-63E1FA76CA4F}">
      <dsp:nvSpPr>
        <dsp:cNvPr id="0" name=""/>
        <dsp:cNvSpPr/>
      </dsp:nvSpPr>
      <dsp:spPr>
        <a:xfrm>
          <a:off x="2258783" y="1316492"/>
          <a:ext cx="1245989" cy="778743"/>
        </a:xfrm>
        <a:prstGeom prst="roundRect">
          <a:avLst>
            <a:gd name="adj" fmla="val 10000"/>
          </a:avLst>
        </a:prstGeom>
        <a:solidFill>
          <a:schemeClr val="lt1"/>
        </a:solidFill>
        <a:ln w="400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fa-IR" sz="1200" kern="1200" dirty="0">
              <a:latin typeface="Trebuchet MS"/>
              <a:ea typeface="Times New Roman"/>
              <a:cs typeface="B Nazanin"/>
            </a:rPr>
            <a:t>بانک‌ها: 80%</a:t>
          </a:r>
          <a:endParaRPr lang="en-US" sz="1200" kern="1200" dirty="0">
            <a:latin typeface="Trebuchet MS"/>
            <a:ea typeface="Times New Roman"/>
            <a:cs typeface="B Nazanin"/>
          </a:endParaRPr>
        </a:p>
        <a:p>
          <a:pPr marL="0" lvl="0" indent="0" algn="ctr" defTabSz="533400" rtl="0">
            <a:lnSpc>
              <a:spcPct val="90000"/>
            </a:lnSpc>
            <a:spcBef>
              <a:spcPct val="0"/>
            </a:spcBef>
            <a:spcAft>
              <a:spcPct val="35000"/>
            </a:spcAft>
            <a:buNone/>
          </a:pPr>
          <a:r>
            <a:rPr lang="en-US" sz="1200" kern="1200" dirty="0">
              <a:latin typeface="Trebuchet MS"/>
              <a:cs typeface="B Nazanin"/>
            </a:rPr>
            <a:t>Banks: 80%</a:t>
          </a:r>
          <a:endParaRPr lang="en-US" sz="1200" kern="1200" dirty="0"/>
        </a:p>
      </dsp:txBody>
      <dsp:txXfrm>
        <a:off x="2281592" y="1339301"/>
        <a:ext cx="1200371" cy="733125"/>
      </dsp:txXfrm>
    </dsp:sp>
    <dsp:sp modelId="{4C701245-F8C5-4C40-903D-C1FDF0D4FE2A}">
      <dsp:nvSpPr>
        <dsp:cNvPr id="0" name=""/>
        <dsp:cNvSpPr/>
      </dsp:nvSpPr>
      <dsp:spPr>
        <a:xfrm>
          <a:off x="2103034" y="1121806"/>
          <a:ext cx="155748" cy="1557486"/>
        </a:xfrm>
        <a:custGeom>
          <a:avLst/>
          <a:gdLst/>
          <a:ahLst/>
          <a:cxnLst/>
          <a:rect l="0" t="0" r="0" b="0"/>
          <a:pathLst>
            <a:path>
              <a:moveTo>
                <a:pt x="0" y="0"/>
              </a:moveTo>
              <a:lnTo>
                <a:pt x="0" y="1557486"/>
              </a:lnTo>
              <a:lnTo>
                <a:pt x="155748" y="1557486"/>
              </a:lnTo>
            </a:path>
          </a:pathLst>
        </a:custGeom>
        <a:noFill/>
        <a:ln w="40000" cap="flat" cmpd="sng" algn="ctr">
          <a:solidFill>
            <a:schemeClr val="accent2"/>
          </a:solidFill>
          <a:prstDash val="solid"/>
        </a:ln>
        <a:effectLst>
          <a:outerShdw blurRad="50800" dist="25000" dir="5400000" rotWithShape="0">
            <a:schemeClr val="accent2">
              <a:shade val="30000"/>
              <a:satMod val="150000"/>
              <a:alpha val="38000"/>
            </a:schemeClr>
          </a:outerShdw>
        </a:effectLst>
      </dsp:spPr>
      <dsp:style>
        <a:lnRef idx="2">
          <a:schemeClr val="accent2"/>
        </a:lnRef>
        <a:fillRef idx="0">
          <a:schemeClr val="accent2"/>
        </a:fillRef>
        <a:effectRef idx="1">
          <a:schemeClr val="accent2"/>
        </a:effectRef>
        <a:fontRef idx="minor">
          <a:schemeClr val="tx1"/>
        </a:fontRef>
      </dsp:style>
    </dsp:sp>
    <dsp:sp modelId="{A07487DB-F976-4DA8-9C72-C44DFA87BD92}">
      <dsp:nvSpPr>
        <dsp:cNvPr id="0" name=""/>
        <dsp:cNvSpPr/>
      </dsp:nvSpPr>
      <dsp:spPr>
        <a:xfrm>
          <a:off x="2258783" y="2289921"/>
          <a:ext cx="1245989" cy="778743"/>
        </a:xfrm>
        <a:prstGeom prst="roundRect">
          <a:avLst>
            <a:gd name="adj" fmla="val 10000"/>
          </a:avLst>
        </a:prstGeom>
        <a:solidFill>
          <a:schemeClr val="lt1"/>
        </a:solidFill>
        <a:ln w="400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fa-IR" sz="1200" kern="1200" dirty="0">
              <a:latin typeface="Trebuchet MS"/>
              <a:ea typeface="Times New Roman"/>
              <a:cs typeface="B Nazanin"/>
            </a:rPr>
            <a:t>شرکت تضمین: 20%</a:t>
          </a:r>
          <a:endParaRPr lang="en-US" sz="1200" kern="1200" dirty="0">
            <a:latin typeface="Trebuchet MS"/>
            <a:ea typeface="Times New Roman"/>
            <a:cs typeface="B Nazanin"/>
          </a:endParaRPr>
        </a:p>
        <a:p>
          <a:pPr marL="0" lvl="0" indent="0" algn="ctr" defTabSz="533400" rtl="0">
            <a:lnSpc>
              <a:spcPct val="90000"/>
            </a:lnSpc>
            <a:spcBef>
              <a:spcPct val="0"/>
            </a:spcBef>
            <a:spcAft>
              <a:spcPct val="35000"/>
            </a:spcAft>
            <a:buNone/>
          </a:pPr>
          <a:r>
            <a:rPr lang="en-US" sz="1200" kern="1200" dirty="0">
              <a:latin typeface="Trebuchet MS"/>
              <a:cs typeface="B Nazanin"/>
            </a:rPr>
            <a:t>Company Surety bond: 20%</a:t>
          </a:r>
          <a:endParaRPr lang="en-US" sz="1200" kern="1200" dirty="0"/>
        </a:p>
      </dsp:txBody>
      <dsp:txXfrm>
        <a:off x="2281592" y="2312730"/>
        <a:ext cx="1200371" cy="733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1B843-0EFE-426B-91D3-F345E344EEB0}">
      <dsp:nvSpPr>
        <dsp:cNvPr id="0" name=""/>
        <dsp:cNvSpPr/>
      </dsp:nvSpPr>
      <dsp:spPr>
        <a:xfrm>
          <a:off x="838199" y="0"/>
          <a:ext cx="4064000" cy="4064000"/>
        </a:xfrm>
        <a:prstGeom prst="triangle">
          <a:avLst/>
        </a:prstGeom>
        <a:gradFill rotWithShape="1">
          <a:gsLst>
            <a:gs pos="0">
              <a:schemeClr val="accent5">
                <a:tint val="74000"/>
              </a:schemeClr>
            </a:gs>
            <a:gs pos="49000">
              <a:schemeClr val="accent5">
                <a:tint val="96000"/>
                <a:shade val="84000"/>
                <a:satMod val="110000"/>
              </a:schemeClr>
            </a:gs>
            <a:gs pos="49100">
              <a:schemeClr val="accent5">
                <a:shade val="55000"/>
                <a:satMod val="150000"/>
              </a:schemeClr>
            </a:gs>
            <a:gs pos="92000">
              <a:schemeClr val="accent5">
                <a:tint val="98000"/>
                <a:shade val="90000"/>
                <a:satMod val="128000"/>
              </a:schemeClr>
            </a:gs>
            <a:gs pos="100000">
              <a:schemeClr val="accent5">
                <a:tint val="90000"/>
                <a:shade val="97000"/>
                <a:satMod val="128000"/>
              </a:schemeClr>
            </a:gs>
          </a:gsLst>
          <a:lin ang="5400000" scaled="1"/>
        </a:gradFill>
        <a:ln>
          <a:noFill/>
        </a:ln>
        <a:effectLst>
          <a:outerShdw blurRad="39000" dist="25400" dir="5400000" rotWithShape="0">
            <a:schemeClr val="accent5">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hemeClr val="accent5"/>
        </a:lnRef>
        <a:fillRef idx="3">
          <a:schemeClr val="accent5"/>
        </a:fillRef>
        <a:effectRef idx="3">
          <a:schemeClr val="accent5"/>
        </a:effectRef>
        <a:fontRef idx="minor">
          <a:schemeClr val="lt1"/>
        </a:fontRef>
      </dsp:style>
    </dsp:sp>
    <dsp:sp modelId="{80315E66-DDC8-42B5-890D-CE39FEDA108E}">
      <dsp:nvSpPr>
        <dsp:cNvPr id="0" name=""/>
        <dsp:cNvSpPr/>
      </dsp:nvSpPr>
      <dsp:spPr>
        <a:xfrm>
          <a:off x="2743199" y="406582"/>
          <a:ext cx="2641600" cy="1094759"/>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a-IR" sz="2700" kern="1200" dirty="0">
              <a:cs typeface="B Nazanin" pitchFamily="2" charset="-78"/>
            </a:rPr>
            <a:t>قدرت مالی</a:t>
          </a:r>
          <a:endParaRPr lang="en-US" sz="2700" kern="1200" dirty="0">
            <a:cs typeface="B Nazanin" pitchFamily="2" charset="-78"/>
          </a:endParaRPr>
        </a:p>
      </dsp:txBody>
      <dsp:txXfrm>
        <a:off x="2796641" y="460024"/>
        <a:ext cx="2534716" cy="987875"/>
      </dsp:txXfrm>
    </dsp:sp>
    <dsp:sp modelId="{A248315D-6C0E-4EE8-A634-A022F08F18EA}">
      <dsp:nvSpPr>
        <dsp:cNvPr id="0" name=""/>
        <dsp:cNvSpPr/>
      </dsp:nvSpPr>
      <dsp:spPr>
        <a:xfrm>
          <a:off x="2743199" y="1674379"/>
          <a:ext cx="2641600" cy="874019"/>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a-IR" sz="2700" kern="1200" dirty="0">
              <a:cs typeface="B Nazanin" pitchFamily="2" charset="-78"/>
            </a:rPr>
            <a:t>توانایی انجام کار</a:t>
          </a:r>
          <a:endParaRPr lang="en-US" sz="2700" kern="1200" dirty="0">
            <a:cs typeface="B Nazanin" pitchFamily="2" charset="-78"/>
          </a:endParaRPr>
        </a:p>
      </dsp:txBody>
      <dsp:txXfrm>
        <a:off x="2785865" y="1717045"/>
        <a:ext cx="2556268" cy="788687"/>
      </dsp:txXfrm>
    </dsp:sp>
    <dsp:sp modelId="{3C0DD896-3746-44AA-927E-703C20BF4965}">
      <dsp:nvSpPr>
        <dsp:cNvPr id="0" name=""/>
        <dsp:cNvSpPr/>
      </dsp:nvSpPr>
      <dsp:spPr>
        <a:xfrm>
          <a:off x="2743199" y="2721436"/>
          <a:ext cx="2641600" cy="762943"/>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a-IR" sz="2700" kern="1200" dirty="0">
              <a:cs typeface="B Nazanin" pitchFamily="2" charset="-78"/>
            </a:rPr>
            <a:t>خوشنامی و اعتبار</a:t>
          </a:r>
          <a:endParaRPr lang="en-US" sz="2700" kern="1200" dirty="0">
            <a:cs typeface="B Nazanin" pitchFamily="2" charset="-78"/>
          </a:endParaRPr>
        </a:p>
      </dsp:txBody>
      <dsp:txXfrm>
        <a:off x="2780443" y="2758680"/>
        <a:ext cx="2567112" cy="6884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1B843-0EFE-426B-91D3-F345E344EEB0}">
      <dsp:nvSpPr>
        <dsp:cNvPr id="0" name=""/>
        <dsp:cNvSpPr/>
      </dsp:nvSpPr>
      <dsp:spPr>
        <a:xfrm>
          <a:off x="762003" y="0"/>
          <a:ext cx="4064000" cy="4064000"/>
        </a:xfrm>
        <a:prstGeom prst="triangle">
          <a:avLst/>
        </a:prstGeom>
        <a:gradFill rotWithShape="1">
          <a:gsLst>
            <a:gs pos="0">
              <a:schemeClr val="accent5">
                <a:tint val="74000"/>
              </a:schemeClr>
            </a:gs>
            <a:gs pos="49000">
              <a:schemeClr val="accent5">
                <a:tint val="96000"/>
                <a:shade val="84000"/>
                <a:satMod val="110000"/>
              </a:schemeClr>
            </a:gs>
            <a:gs pos="49100">
              <a:schemeClr val="accent5">
                <a:shade val="55000"/>
                <a:satMod val="150000"/>
              </a:schemeClr>
            </a:gs>
            <a:gs pos="92000">
              <a:schemeClr val="accent5">
                <a:tint val="98000"/>
                <a:shade val="90000"/>
                <a:satMod val="128000"/>
              </a:schemeClr>
            </a:gs>
            <a:gs pos="100000">
              <a:schemeClr val="accent5">
                <a:tint val="90000"/>
                <a:shade val="97000"/>
                <a:satMod val="128000"/>
              </a:schemeClr>
            </a:gs>
          </a:gsLst>
          <a:lin ang="5400000" scaled="1"/>
        </a:gradFill>
        <a:ln>
          <a:noFill/>
        </a:ln>
        <a:effectLst>
          <a:outerShdw blurRad="39000" dist="25400" dir="5400000" rotWithShape="0">
            <a:schemeClr val="accent5">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hemeClr val="accent5"/>
        </a:lnRef>
        <a:fillRef idx="3">
          <a:schemeClr val="accent5"/>
        </a:fillRef>
        <a:effectRef idx="3">
          <a:schemeClr val="accent5"/>
        </a:effectRef>
        <a:fontRef idx="minor">
          <a:schemeClr val="lt1"/>
        </a:fontRef>
      </dsp:style>
    </dsp:sp>
    <dsp:sp modelId="{80315E66-DDC8-42B5-890D-CE39FEDA108E}">
      <dsp:nvSpPr>
        <dsp:cNvPr id="0" name=""/>
        <dsp:cNvSpPr/>
      </dsp:nvSpPr>
      <dsp:spPr>
        <a:xfrm>
          <a:off x="3251192" y="550203"/>
          <a:ext cx="2641600" cy="775918"/>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cs typeface="B Nazanin" pitchFamily="2" charset="-78"/>
            </a:rPr>
            <a:t>Financial</a:t>
          </a:r>
          <a:r>
            <a:rPr lang="en-US" sz="2400" kern="1200" dirty="0">
              <a:cs typeface="B Nazanin" pitchFamily="2" charset="-78"/>
            </a:rPr>
            <a:t> power</a:t>
          </a:r>
        </a:p>
      </dsp:txBody>
      <dsp:txXfrm>
        <a:off x="3289069" y="588080"/>
        <a:ext cx="2565846" cy="700164"/>
      </dsp:txXfrm>
    </dsp:sp>
    <dsp:sp modelId="{A248315D-6C0E-4EE8-A634-A022F08F18EA}">
      <dsp:nvSpPr>
        <dsp:cNvPr id="0" name=""/>
        <dsp:cNvSpPr/>
      </dsp:nvSpPr>
      <dsp:spPr>
        <a:xfrm>
          <a:off x="2438398" y="1541252"/>
          <a:ext cx="2641600" cy="643149"/>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cs typeface="B Nazanin" pitchFamily="2" charset="-78"/>
            </a:rPr>
            <a:t>Ability to work</a:t>
          </a:r>
        </a:p>
      </dsp:txBody>
      <dsp:txXfrm>
        <a:off x="2469794" y="1572648"/>
        <a:ext cx="2578808" cy="580357"/>
      </dsp:txXfrm>
    </dsp:sp>
    <dsp:sp modelId="{3C0DD896-3746-44AA-927E-703C20BF4965}">
      <dsp:nvSpPr>
        <dsp:cNvPr id="0" name=""/>
        <dsp:cNvSpPr/>
      </dsp:nvSpPr>
      <dsp:spPr>
        <a:xfrm>
          <a:off x="1752613" y="2565399"/>
          <a:ext cx="2946387" cy="1088418"/>
        </a:xfrm>
        <a:prstGeom prst="round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cs typeface="B Nazanin" pitchFamily="2" charset="-78"/>
            </a:rPr>
            <a:t>Reputation and credibility</a:t>
          </a:r>
        </a:p>
      </dsp:txBody>
      <dsp:txXfrm>
        <a:off x="1805745" y="2618531"/>
        <a:ext cx="2840123" cy="9821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5D47A-E0B8-4E32-8CC6-BA7FFE13F460}">
      <dsp:nvSpPr>
        <dsp:cNvPr id="0" name=""/>
        <dsp:cNvSpPr/>
      </dsp:nvSpPr>
      <dsp:spPr>
        <a:xfrm rot="16200000">
          <a:off x="876300" y="-876300"/>
          <a:ext cx="2362199" cy="4114800"/>
        </a:xfrm>
        <a:prstGeom prst="round1Rect">
          <a:avLst/>
        </a:prstGeom>
        <a:solidFill>
          <a:schemeClr val="accent6">
            <a:lumMod val="60000"/>
            <a:lumOff val="4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1">
            <a:lnSpc>
              <a:spcPct val="90000"/>
            </a:lnSpc>
            <a:spcBef>
              <a:spcPct val="0"/>
            </a:spcBef>
            <a:spcAft>
              <a:spcPct val="35000"/>
            </a:spcAft>
            <a:buNone/>
          </a:pPr>
          <a:r>
            <a:rPr lang="fa-IR" sz="1200" b="1" kern="1200" dirty="0">
              <a:solidFill>
                <a:schemeClr val="tx1"/>
              </a:solidFill>
              <a:cs typeface="B Nazanin" pitchFamily="2" charset="-78"/>
            </a:rPr>
            <a:t>نقاط ضعف:</a:t>
          </a:r>
        </a:p>
        <a:p>
          <a:pPr marL="0" lvl="0" indent="0" algn="just" defTabSz="533400" rtl="1">
            <a:lnSpc>
              <a:spcPct val="90000"/>
            </a:lnSpc>
            <a:spcBef>
              <a:spcPct val="0"/>
            </a:spcBef>
            <a:spcAft>
              <a:spcPct val="35000"/>
            </a:spcAft>
            <a:buNone/>
          </a:pPr>
          <a:r>
            <a:rPr lang="fa-IR" sz="1200" kern="1200" dirty="0">
              <a:solidFill>
                <a:schemeClr val="tx1"/>
              </a:solidFill>
              <a:cs typeface="B Nazanin" pitchFamily="2" charset="-78"/>
            </a:rPr>
            <a:t>-فرایند پذیره نویسی هنوز در بازار ایران ناشناخته است.</a:t>
          </a:r>
        </a:p>
        <a:p>
          <a:pPr marL="0" lvl="0" indent="0" algn="just" defTabSz="533400" rtl="1">
            <a:lnSpc>
              <a:spcPct val="90000"/>
            </a:lnSpc>
            <a:spcBef>
              <a:spcPct val="0"/>
            </a:spcBef>
            <a:spcAft>
              <a:spcPct val="35000"/>
            </a:spcAft>
            <a:buNone/>
          </a:pPr>
          <a:r>
            <a:rPr lang="fa-IR" sz="1200" kern="1200" dirty="0">
              <a:solidFill>
                <a:schemeClr val="tx1"/>
              </a:solidFill>
              <a:cs typeface="B Nazanin" pitchFamily="2" charset="-78"/>
            </a:rPr>
            <a:t>- عدم وجود بیمه‌گران اتکایی دارای مجوز ارائه پوشش </a:t>
          </a:r>
          <a:r>
            <a:rPr lang="en-US" sz="1200" kern="1200" dirty="0">
              <a:solidFill>
                <a:schemeClr val="tx1"/>
              </a:solidFill>
              <a:cs typeface="B Nazanin" pitchFamily="2" charset="-78"/>
            </a:rPr>
            <a:t>Surety bond</a:t>
          </a:r>
          <a:r>
            <a:rPr lang="fa-IR" sz="1200" kern="1200" dirty="0">
              <a:solidFill>
                <a:schemeClr val="tx1"/>
              </a:solidFill>
              <a:cs typeface="B Nazanin" pitchFamily="2" charset="-78"/>
            </a:rPr>
            <a:t> و محدود بودن اتکائی آن به بیمه مرکزی ایران نظر به تحریم های بین المللی اعمالی بر صنعت بانک و بیمه </a:t>
          </a:r>
        </a:p>
        <a:p>
          <a:pPr marL="0" lvl="0" indent="0" algn="just" defTabSz="533400" rtl="1">
            <a:lnSpc>
              <a:spcPct val="90000"/>
            </a:lnSpc>
            <a:spcBef>
              <a:spcPct val="0"/>
            </a:spcBef>
            <a:spcAft>
              <a:spcPct val="35000"/>
            </a:spcAft>
            <a:buNone/>
          </a:pPr>
          <a:r>
            <a:rPr lang="fa-IR" sz="1200" kern="1200" dirty="0">
              <a:solidFill>
                <a:schemeClr val="tx1"/>
              </a:solidFill>
              <a:cs typeface="B Nazanin" pitchFamily="2" charset="-78"/>
            </a:rPr>
            <a:t>- فقدان مقررات داخلی در خصوص فعالیت شرکتهای تضمین و مقررات نظارتی</a:t>
          </a:r>
          <a:endParaRPr lang="en-US" sz="1200" kern="1200" dirty="0">
            <a:solidFill>
              <a:schemeClr val="tx1"/>
            </a:solidFill>
            <a:cs typeface="B Nazanin" pitchFamily="2" charset="-78"/>
          </a:endParaRPr>
        </a:p>
      </dsp:txBody>
      <dsp:txXfrm rot="5400000">
        <a:off x="-1" y="1"/>
        <a:ext cx="4114800" cy="1771650"/>
      </dsp:txXfrm>
    </dsp:sp>
    <dsp:sp modelId="{FF7C6110-F7CF-448B-9206-0D564C535DB3}">
      <dsp:nvSpPr>
        <dsp:cNvPr id="0" name=""/>
        <dsp:cNvSpPr/>
      </dsp:nvSpPr>
      <dsp:spPr>
        <a:xfrm>
          <a:off x="4114800" y="0"/>
          <a:ext cx="4114800" cy="2362199"/>
        </a:xfrm>
        <a:prstGeom prst="round1Rect">
          <a:avLst/>
        </a:prstGeom>
        <a:solidFill>
          <a:schemeClr val="accent3">
            <a:lumMod val="60000"/>
            <a:lumOff val="4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1">
            <a:lnSpc>
              <a:spcPct val="90000"/>
            </a:lnSpc>
            <a:spcBef>
              <a:spcPct val="0"/>
            </a:spcBef>
            <a:spcAft>
              <a:spcPct val="35000"/>
            </a:spcAft>
            <a:buNone/>
          </a:pPr>
          <a:r>
            <a:rPr lang="fa-IR" sz="1200" b="1" kern="1200" dirty="0">
              <a:solidFill>
                <a:schemeClr val="tx1"/>
              </a:solidFill>
              <a:cs typeface="B Nazanin" pitchFamily="2" charset="-78"/>
            </a:rPr>
            <a:t>نقاط قوت:</a:t>
          </a:r>
        </a:p>
        <a:p>
          <a:pPr marL="0" lvl="0" indent="0" algn="just" defTabSz="533400" rtl="1">
            <a:lnSpc>
              <a:spcPct val="90000"/>
            </a:lnSpc>
            <a:spcBef>
              <a:spcPct val="0"/>
            </a:spcBef>
            <a:spcAft>
              <a:spcPct val="35000"/>
            </a:spcAft>
            <a:buNone/>
          </a:pPr>
          <a:r>
            <a:rPr lang="fa-IR" sz="1200" kern="1200" dirty="0">
              <a:solidFill>
                <a:schemeClr val="tx1"/>
              </a:solidFill>
              <a:cs typeface="B Nazanin" pitchFamily="2" charset="-78"/>
            </a:rPr>
            <a:t>--ایجاد فضای رقابت در ارائه محصول بین بانک و مؤسسه تضمین</a:t>
          </a:r>
          <a:r>
            <a:rPr lang="en-US" sz="1200" kern="1200" dirty="0">
              <a:solidFill>
                <a:schemeClr val="tx1"/>
              </a:solidFill>
              <a:cs typeface="B Nazanin" pitchFamily="2" charset="-78"/>
            </a:rPr>
            <a:t> </a:t>
          </a:r>
          <a:r>
            <a:rPr lang="fa-IR" sz="1200" kern="1200" dirty="0">
              <a:solidFill>
                <a:schemeClr val="tx1"/>
              </a:solidFill>
              <a:cs typeface="B Nazanin" pitchFamily="2" charset="-78"/>
            </a:rPr>
            <a:t> مشروط به ارائه نرخ حق بیمه رقابتی</a:t>
          </a:r>
        </a:p>
        <a:p>
          <a:pPr marL="0" lvl="0" indent="0" algn="just" defTabSz="533400" rtl="1">
            <a:lnSpc>
              <a:spcPct val="90000"/>
            </a:lnSpc>
            <a:spcBef>
              <a:spcPct val="0"/>
            </a:spcBef>
            <a:spcAft>
              <a:spcPct val="35000"/>
            </a:spcAft>
            <a:buNone/>
          </a:pPr>
          <a:r>
            <a:rPr lang="fa-IR" sz="1200" kern="1200" dirty="0">
              <a:solidFill>
                <a:schemeClr val="tx1"/>
              </a:solidFill>
              <a:cs typeface="B Nazanin" pitchFamily="2" charset="-78"/>
            </a:rPr>
            <a:t>- افزایش حق انتخاب توسط خریداران محصول با توجه به ویژگی‌های محصول ارائه شده توسط بانک و مؤسسات تضمین</a:t>
          </a:r>
          <a:endParaRPr lang="en-US" sz="1200" kern="1200" dirty="0">
            <a:solidFill>
              <a:schemeClr val="tx1"/>
            </a:solidFill>
            <a:cs typeface="B Nazanin" pitchFamily="2" charset="-78"/>
          </a:endParaRPr>
        </a:p>
      </dsp:txBody>
      <dsp:txXfrm>
        <a:off x="4114800" y="0"/>
        <a:ext cx="4114800" cy="1771650"/>
      </dsp:txXfrm>
    </dsp:sp>
    <dsp:sp modelId="{35831B49-E3CF-4AE2-9F28-2FE6B008708D}">
      <dsp:nvSpPr>
        <dsp:cNvPr id="0" name=""/>
        <dsp:cNvSpPr/>
      </dsp:nvSpPr>
      <dsp:spPr>
        <a:xfrm rot="10800000">
          <a:off x="0" y="2362199"/>
          <a:ext cx="4114800" cy="2362199"/>
        </a:xfrm>
        <a:prstGeom prst="round1Rect">
          <a:avLst/>
        </a:prstGeom>
        <a:solidFill>
          <a:schemeClr val="accent2">
            <a:lumMod val="40000"/>
            <a:lumOff val="6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1">
            <a:lnSpc>
              <a:spcPct val="90000"/>
            </a:lnSpc>
            <a:spcBef>
              <a:spcPct val="0"/>
            </a:spcBef>
            <a:spcAft>
              <a:spcPct val="35000"/>
            </a:spcAft>
            <a:buNone/>
          </a:pPr>
          <a:r>
            <a:rPr lang="fa-IR" sz="1200" b="1" kern="1200" dirty="0">
              <a:solidFill>
                <a:schemeClr val="tx1"/>
              </a:solidFill>
              <a:cs typeface="B Nazanin" pitchFamily="2" charset="-78"/>
            </a:rPr>
            <a:t>تهدید:</a:t>
          </a:r>
        </a:p>
        <a:p>
          <a:pPr marL="0" lvl="0" indent="0" algn="just" defTabSz="533400" rtl="1">
            <a:lnSpc>
              <a:spcPct val="90000"/>
            </a:lnSpc>
            <a:spcBef>
              <a:spcPct val="0"/>
            </a:spcBef>
            <a:spcAft>
              <a:spcPct val="35000"/>
            </a:spcAft>
            <a:buNone/>
          </a:pPr>
          <a:r>
            <a:rPr lang="fa-IR" sz="1200" kern="1200" dirty="0">
              <a:solidFill>
                <a:schemeClr val="tx1"/>
              </a:solidFill>
              <a:cs typeface="B Nazanin" pitchFamily="2" charset="-78"/>
            </a:rPr>
            <a:t>- تحریم های بین المللی اعمالی بر صنعت بانک و بیمه </a:t>
          </a:r>
        </a:p>
        <a:p>
          <a:pPr marL="0" lvl="0" indent="0" algn="just" defTabSz="533400" rtl="1">
            <a:lnSpc>
              <a:spcPct val="90000"/>
            </a:lnSpc>
            <a:spcBef>
              <a:spcPct val="0"/>
            </a:spcBef>
            <a:spcAft>
              <a:spcPct val="35000"/>
            </a:spcAft>
            <a:buNone/>
          </a:pPr>
          <a:r>
            <a:rPr lang="fa-IR" sz="1200" kern="1200" dirty="0">
              <a:solidFill>
                <a:schemeClr val="tx1"/>
              </a:solidFill>
              <a:cs typeface="B Nazanin" pitchFamily="2" charset="-78"/>
            </a:rPr>
            <a:t>- تاثیر پذیری ضمانت‌نامه‌های ارائه شده از مخاطرات اخلاقی بیمه گذاران</a:t>
          </a:r>
        </a:p>
        <a:p>
          <a:pPr marL="0" lvl="0" indent="0" algn="just" defTabSz="533400" rtl="1">
            <a:lnSpc>
              <a:spcPct val="90000"/>
            </a:lnSpc>
            <a:spcBef>
              <a:spcPct val="0"/>
            </a:spcBef>
            <a:spcAft>
              <a:spcPct val="35000"/>
            </a:spcAft>
            <a:buNone/>
          </a:pPr>
          <a:r>
            <a:rPr lang="fa-IR" sz="1200" kern="1200" dirty="0">
              <a:solidFill>
                <a:schemeClr val="tx1"/>
              </a:solidFill>
              <a:cs typeface="B Nazanin" pitchFamily="2" charset="-78"/>
            </a:rPr>
            <a:t>-اتخاذ رویکرد تهاجمی جهت صدور ضمانت‌نامه توسط مؤسسات تضمین و افزایش ضریب خسارت این رشته و ورشکستگی مؤسسه تضمین در ابتدای امر</a:t>
          </a:r>
          <a:endParaRPr lang="en-US" sz="1200" kern="1200" dirty="0">
            <a:solidFill>
              <a:schemeClr val="tx1"/>
            </a:solidFill>
            <a:cs typeface="B Nazanin" pitchFamily="2" charset="-78"/>
          </a:endParaRPr>
        </a:p>
      </dsp:txBody>
      <dsp:txXfrm rot="10800000">
        <a:off x="0" y="2952749"/>
        <a:ext cx="4114800" cy="1771650"/>
      </dsp:txXfrm>
    </dsp:sp>
    <dsp:sp modelId="{269943DB-0257-4255-B430-E136498C5394}">
      <dsp:nvSpPr>
        <dsp:cNvPr id="0" name=""/>
        <dsp:cNvSpPr/>
      </dsp:nvSpPr>
      <dsp:spPr>
        <a:xfrm rot="5400000">
          <a:off x="4991099" y="1485899"/>
          <a:ext cx="2362199" cy="4114800"/>
        </a:xfrm>
        <a:prstGeom prst="round1Rect">
          <a:avLst/>
        </a:prstGeom>
        <a:solidFill>
          <a:schemeClr val="accent5">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1">
            <a:lnSpc>
              <a:spcPct val="90000"/>
            </a:lnSpc>
            <a:spcBef>
              <a:spcPct val="0"/>
            </a:spcBef>
            <a:spcAft>
              <a:spcPct val="35000"/>
            </a:spcAft>
            <a:buNone/>
          </a:pPr>
          <a:r>
            <a:rPr lang="fa-IR" sz="1200" b="1" kern="1200" dirty="0">
              <a:solidFill>
                <a:schemeClr val="tx1"/>
              </a:solidFill>
              <a:cs typeface="B Nazanin" pitchFamily="2" charset="-78"/>
            </a:rPr>
            <a:t>فرصت:</a:t>
          </a:r>
        </a:p>
        <a:p>
          <a:pPr marL="0" lvl="0" indent="0" algn="r" defTabSz="533400" rtl="1">
            <a:lnSpc>
              <a:spcPct val="90000"/>
            </a:lnSpc>
            <a:spcBef>
              <a:spcPct val="0"/>
            </a:spcBef>
            <a:spcAft>
              <a:spcPct val="35000"/>
            </a:spcAft>
            <a:buNone/>
          </a:pPr>
          <a:r>
            <a:rPr lang="fa-IR" sz="1200" kern="1200" dirty="0">
              <a:solidFill>
                <a:schemeClr val="tx1"/>
              </a:solidFill>
              <a:cs typeface="B Nazanin" pitchFamily="2" charset="-78"/>
            </a:rPr>
            <a:t>- ایجاد اشتغال در صنعت بیمه و دیگر صنایع مرتبط </a:t>
          </a:r>
        </a:p>
        <a:p>
          <a:pPr marL="0" lvl="0" indent="0" algn="r" defTabSz="533400" rtl="1">
            <a:lnSpc>
              <a:spcPct val="90000"/>
            </a:lnSpc>
            <a:spcBef>
              <a:spcPct val="0"/>
            </a:spcBef>
            <a:spcAft>
              <a:spcPct val="35000"/>
            </a:spcAft>
            <a:buNone/>
          </a:pPr>
          <a:r>
            <a:rPr lang="fa-IR" sz="1200" kern="1200" dirty="0">
              <a:solidFill>
                <a:schemeClr val="tx1"/>
              </a:solidFill>
              <a:cs typeface="B Nazanin" pitchFamily="2" charset="-78"/>
            </a:rPr>
            <a:t>امکان توسعه اینگونه از محصولات و جذب سرمایه گذاران خارجی در صورت کسب احتمالی پوشش اتکائی خارجی </a:t>
          </a:r>
        </a:p>
        <a:p>
          <a:pPr marL="0" lvl="0" indent="0" algn="r" defTabSz="533400" rtl="1">
            <a:lnSpc>
              <a:spcPct val="90000"/>
            </a:lnSpc>
            <a:spcBef>
              <a:spcPct val="0"/>
            </a:spcBef>
            <a:spcAft>
              <a:spcPct val="35000"/>
            </a:spcAft>
            <a:buNone/>
          </a:pPr>
          <a:r>
            <a:rPr lang="fa-IR" sz="1200" kern="1200" dirty="0">
              <a:solidFill>
                <a:schemeClr val="tx1"/>
              </a:solidFill>
              <a:cs typeface="B Nazanin" pitchFamily="2" charset="-78"/>
            </a:rPr>
            <a:t>ارائه ساز و کار مرتبط قانونی و کمک به شفاف سازی و صحت ثبت اطلاعات در دیگر صنایع</a:t>
          </a:r>
        </a:p>
        <a:p>
          <a:pPr marL="0" lvl="0" indent="0" algn="r" defTabSz="533400" rtl="1">
            <a:lnSpc>
              <a:spcPct val="90000"/>
            </a:lnSpc>
            <a:spcBef>
              <a:spcPct val="0"/>
            </a:spcBef>
            <a:spcAft>
              <a:spcPct val="35000"/>
            </a:spcAft>
            <a:buNone/>
          </a:pPr>
          <a:r>
            <a:rPr lang="fa-IR" sz="1200" kern="1200" dirty="0">
              <a:solidFill>
                <a:schemeClr val="tx1"/>
              </a:solidFill>
              <a:cs typeface="B Nazanin" pitchFamily="2" charset="-78"/>
            </a:rPr>
            <a:t>هموار شدن راه در خصوص توسعه دیگر محصولات مشابه با نظر نهاد ناظر صنعت بیمه </a:t>
          </a:r>
        </a:p>
        <a:p>
          <a:pPr marL="0" lvl="0" indent="0" algn="r" defTabSz="533400" rtl="1">
            <a:lnSpc>
              <a:spcPct val="90000"/>
            </a:lnSpc>
            <a:spcBef>
              <a:spcPct val="0"/>
            </a:spcBef>
            <a:spcAft>
              <a:spcPct val="35000"/>
            </a:spcAft>
            <a:buNone/>
          </a:pPr>
          <a:endParaRPr lang="fa-IR" sz="1200" kern="1200" dirty="0">
            <a:solidFill>
              <a:schemeClr val="tx1"/>
            </a:solidFill>
            <a:cs typeface="B Nazanin" pitchFamily="2" charset="-78"/>
          </a:endParaRPr>
        </a:p>
        <a:p>
          <a:pPr marL="0" lvl="0" indent="0" algn="r" defTabSz="533400" rtl="1">
            <a:lnSpc>
              <a:spcPct val="90000"/>
            </a:lnSpc>
            <a:spcBef>
              <a:spcPct val="0"/>
            </a:spcBef>
            <a:spcAft>
              <a:spcPct val="35000"/>
            </a:spcAft>
            <a:buNone/>
          </a:pPr>
          <a:endParaRPr lang="fa-IR" sz="1200" kern="1200" dirty="0">
            <a:solidFill>
              <a:schemeClr val="tx1"/>
            </a:solidFill>
            <a:cs typeface="B Nazanin" pitchFamily="2" charset="-78"/>
          </a:endParaRPr>
        </a:p>
      </dsp:txBody>
      <dsp:txXfrm rot="-5400000">
        <a:off x="4114800" y="2952749"/>
        <a:ext cx="4114800" cy="1771650"/>
      </dsp:txXfrm>
    </dsp:sp>
    <dsp:sp modelId="{7EAA5BAA-FDD6-46FE-8AD2-440D9EC7E583}">
      <dsp:nvSpPr>
        <dsp:cNvPr id="0" name=""/>
        <dsp:cNvSpPr/>
      </dsp:nvSpPr>
      <dsp:spPr>
        <a:xfrm>
          <a:off x="2880359" y="1771649"/>
          <a:ext cx="2468880" cy="1181099"/>
        </a:xfrm>
        <a:prstGeom prst="roundRect">
          <a:avLst/>
        </a:prstGeom>
        <a:solidFill>
          <a:schemeClr val="accent2">
            <a:tint val="4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SWOT</a:t>
          </a:r>
        </a:p>
      </dsp:txBody>
      <dsp:txXfrm>
        <a:off x="2938016" y="1829306"/>
        <a:ext cx="2353566" cy="10657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5D47A-E0B8-4E32-8CC6-BA7FFE13F460}">
      <dsp:nvSpPr>
        <dsp:cNvPr id="0" name=""/>
        <dsp:cNvSpPr/>
      </dsp:nvSpPr>
      <dsp:spPr>
        <a:xfrm rot="16200000">
          <a:off x="876300" y="-914402"/>
          <a:ext cx="2362199" cy="4114800"/>
        </a:xfrm>
        <a:prstGeom prst="round1Rect">
          <a:avLst/>
        </a:prstGeom>
        <a:solidFill>
          <a:schemeClr val="accent6">
            <a:lumMod val="60000"/>
            <a:lumOff val="4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chemeClr val="tx1"/>
              </a:solidFill>
              <a:cs typeface="B Nazanin" pitchFamily="2" charset="-78"/>
            </a:rPr>
            <a:t>weak points:</a:t>
          </a:r>
        </a:p>
        <a:p>
          <a:pPr marL="0" lvl="0" indent="0" algn="ctr" defTabSz="533400" rtl="0">
            <a:lnSpc>
              <a:spcPct val="90000"/>
            </a:lnSpc>
            <a:spcBef>
              <a:spcPct val="0"/>
            </a:spcBef>
            <a:spcAft>
              <a:spcPct val="35000"/>
            </a:spcAft>
            <a:buNone/>
          </a:pPr>
          <a:r>
            <a:rPr lang="en-US" sz="1200" kern="1200" dirty="0">
              <a:solidFill>
                <a:schemeClr val="tx1"/>
              </a:solidFill>
              <a:cs typeface="B Nazanin" pitchFamily="2" charset="-78"/>
            </a:rPr>
            <a:t>- The underwriting process is still unknown in the Iranian market.</a:t>
          </a:r>
        </a:p>
        <a:p>
          <a:pPr marL="0" lvl="0" indent="0" algn="ctr" defTabSz="533400" rtl="0">
            <a:lnSpc>
              <a:spcPct val="90000"/>
            </a:lnSpc>
            <a:spcBef>
              <a:spcPct val="0"/>
            </a:spcBef>
            <a:spcAft>
              <a:spcPct val="35000"/>
            </a:spcAft>
            <a:buNone/>
          </a:pPr>
          <a:r>
            <a:rPr lang="en-US" sz="1200" kern="1200" dirty="0">
              <a:solidFill>
                <a:schemeClr val="tx1"/>
              </a:solidFill>
              <a:cs typeface="B Nazanin" pitchFamily="2" charset="-78"/>
            </a:rPr>
            <a:t>- Lack of reinsurers licensed to provide Surety bond coverage and its limited reliance on Central Insurance of Iran in view of international sanctions imposed on the banking and insurance industry</a:t>
          </a:r>
        </a:p>
        <a:p>
          <a:pPr marL="0" lvl="0" indent="0" algn="ctr" defTabSz="533400" rtl="0">
            <a:lnSpc>
              <a:spcPct val="90000"/>
            </a:lnSpc>
            <a:spcBef>
              <a:spcPct val="0"/>
            </a:spcBef>
            <a:spcAft>
              <a:spcPct val="35000"/>
            </a:spcAft>
            <a:buNone/>
          </a:pPr>
          <a:r>
            <a:rPr lang="en-US" sz="1200" kern="1200" dirty="0">
              <a:solidFill>
                <a:schemeClr val="tx1"/>
              </a:solidFill>
              <a:cs typeface="B Nazanin" pitchFamily="2" charset="-78"/>
            </a:rPr>
            <a:t>-Lack of internal regulations regarding the activities of Surety bond companies and regulatory regulations</a:t>
          </a:r>
        </a:p>
      </dsp:txBody>
      <dsp:txXfrm rot="5400000">
        <a:off x="-1" y="-38102"/>
        <a:ext cx="4114800" cy="1771650"/>
      </dsp:txXfrm>
    </dsp:sp>
    <dsp:sp modelId="{FF7C6110-F7CF-448B-9206-0D564C535DB3}">
      <dsp:nvSpPr>
        <dsp:cNvPr id="0" name=""/>
        <dsp:cNvSpPr/>
      </dsp:nvSpPr>
      <dsp:spPr>
        <a:xfrm>
          <a:off x="4114800" y="-38102"/>
          <a:ext cx="4114800" cy="2362199"/>
        </a:xfrm>
        <a:prstGeom prst="round1Rect">
          <a:avLst/>
        </a:prstGeom>
        <a:solidFill>
          <a:schemeClr val="accent3">
            <a:lumMod val="60000"/>
            <a:lumOff val="4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chemeClr val="tx1"/>
              </a:solidFill>
              <a:cs typeface="B Nazanin" pitchFamily="2" charset="-78"/>
            </a:rPr>
            <a:t>Strengths</a:t>
          </a:r>
        </a:p>
        <a:p>
          <a:pPr marL="0" lvl="0" indent="0" algn="ctr" defTabSz="533400" rtl="0">
            <a:lnSpc>
              <a:spcPct val="90000"/>
            </a:lnSpc>
            <a:spcBef>
              <a:spcPct val="0"/>
            </a:spcBef>
            <a:spcAft>
              <a:spcPct val="35000"/>
            </a:spcAft>
            <a:buNone/>
          </a:pPr>
          <a:r>
            <a:rPr lang="en-US" sz="1200" kern="1200" dirty="0">
              <a:solidFill>
                <a:schemeClr val="tx1"/>
              </a:solidFill>
              <a:cs typeface="B Nazanin" pitchFamily="2" charset="-78"/>
            </a:rPr>
            <a:t>--Creating a competitive environment in offering the product between the bank and the Surety bond institution subject to offering a competitive premium rate</a:t>
          </a:r>
        </a:p>
        <a:p>
          <a:pPr marL="0" lvl="0" indent="0" algn="ctr" defTabSz="533400" rtl="0">
            <a:lnSpc>
              <a:spcPct val="90000"/>
            </a:lnSpc>
            <a:spcBef>
              <a:spcPct val="0"/>
            </a:spcBef>
            <a:spcAft>
              <a:spcPct val="35000"/>
            </a:spcAft>
            <a:buNone/>
          </a:pPr>
          <a:r>
            <a:rPr lang="en-US" sz="1200" kern="1200" dirty="0">
              <a:solidFill>
                <a:schemeClr val="tx1"/>
              </a:solidFill>
              <a:cs typeface="B Nazanin" pitchFamily="2" charset="-78"/>
            </a:rPr>
            <a:t>- Increasing the right of choice by product buyers according to the product features offered by banks and Surety bond institutions</a:t>
          </a:r>
        </a:p>
      </dsp:txBody>
      <dsp:txXfrm>
        <a:off x="4114800" y="-38102"/>
        <a:ext cx="4114800" cy="1771650"/>
      </dsp:txXfrm>
    </dsp:sp>
    <dsp:sp modelId="{35831B49-E3CF-4AE2-9F28-2FE6B008708D}">
      <dsp:nvSpPr>
        <dsp:cNvPr id="0" name=""/>
        <dsp:cNvSpPr/>
      </dsp:nvSpPr>
      <dsp:spPr>
        <a:xfrm rot="10800000">
          <a:off x="0" y="2173271"/>
          <a:ext cx="4114800" cy="2514609"/>
        </a:xfrm>
        <a:prstGeom prst="round1Rect">
          <a:avLst/>
        </a:prstGeom>
        <a:solidFill>
          <a:schemeClr val="accent2">
            <a:lumMod val="40000"/>
            <a:lumOff val="6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1">
            <a:lnSpc>
              <a:spcPct val="90000"/>
            </a:lnSpc>
            <a:spcBef>
              <a:spcPct val="0"/>
            </a:spcBef>
            <a:spcAft>
              <a:spcPct val="35000"/>
            </a:spcAft>
            <a:buNone/>
          </a:pPr>
          <a:r>
            <a:rPr lang="en-US" sz="1200" b="1" kern="1200" dirty="0">
              <a:solidFill>
                <a:schemeClr val="tx1"/>
              </a:solidFill>
              <a:cs typeface="B Nazanin" pitchFamily="2" charset="-78"/>
            </a:rPr>
            <a:t>Threats:</a:t>
          </a:r>
        </a:p>
        <a:p>
          <a:pPr marL="0" lvl="0" indent="0" algn="ctr" defTabSz="533400" rtl="1">
            <a:lnSpc>
              <a:spcPct val="90000"/>
            </a:lnSpc>
            <a:spcBef>
              <a:spcPct val="0"/>
            </a:spcBef>
            <a:spcAft>
              <a:spcPct val="35000"/>
            </a:spcAft>
            <a:buNone/>
          </a:pPr>
          <a:r>
            <a:rPr lang="en-US" sz="1200" kern="1200" dirty="0">
              <a:solidFill>
                <a:schemeClr val="tx1"/>
              </a:solidFill>
              <a:cs typeface="B Nazanin" pitchFamily="2" charset="-78"/>
            </a:rPr>
            <a:t>- International sanctions imposed on the banking and insurance industry</a:t>
          </a:r>
        </a:p>
        <a:p>
          <a:pPr marL="0" lvl="0" indent="0" algn="ctr" defTabSz="533400" rtl="1">
            <a:lnSpc>
              <a:spcPct val="90000"/>
            </a:lnSpc>
            <a:spcBef>
              <a:spcPct val="0"/>
            </a:spcBef>
            <a:spcAft>
              <a:spcPct val="35000"/>
            </a:spcAft>
            <a:buNone/>
          </a:pPr>
          <a:r>
            <a:rPr lang="en-US" sz="1200" kern="1200" dirty="0">
              <a:solidFill>
                <a:schemeClr val="tx1"/>
              </a:solidFill>
              <a:cs typeface="B Nazanin" pitchFamily="2" charset="-78"/>
            </a:rPr>
            <a:t>- The impact of the Surety bond provided on the moral hazards of insurers</a:t>
          </a:r>
        </a:p>
        <a:p>
          <a:pPr marL="0" lvl="0" indent="0" algn="ctr" defTabSz="533400" rtl="1">
            <a:lnSpc>
              <a:spcPct val="90000"/>
            </a:lnSpc>
            <a:spcBef>
              <a:spcPct val="0"/>
            </a:spcBef>
            <a:spcAft>
              <a:spcPct val="35000"/>
            </a:spcAft>
            <a:buNone/>
          </a:pPr>
          <a:r>
            <a:rPr lang="en-US" sz="1200" kern="1200" dirty="0">
              <a:solidFill>
                <a:schemeClr val="tx1"/>
              </a:solidFill>
              <a:cs typeface="B Nazanin" pitchFamily="2" charset="-78"/>
            </a:rPr>
            <a:t>- Adopting an aggressive approach to the issuance of Surety bond by Surety bond institutions and increasing the loss ratio of this field and the bankruptcy of the Surety bond institution at the beginning</a:t>
          </a:r>
        </a:p>
      </dsp:txBody>
      <dsp:txXfrm rot="10800000">
        <a:off x="0" y="2801923"/>
        <a:ext cx="4114800" cy="1885956"/>
      </dsp:txXfrm>
    </dsp:sp>
    <dsp:sp modelId="{269943DB-0257-4255-B430-E136498C5394}">
      <dsp:nvSpPr>
        <dsp:cNvPr id="0" name=""/>
        <dsp:cNvSpPr/>
      </dsp:nvSpPr>
      <dsp:spPr>
        <a:xfrm rot="5400000">
          <a:off x="4991099" y="1378467"/>
          <a:ext cx="2362199" cy="4114800"/>
        </a:xfrm>
        <a:prstGeom prst="round1Rect">
          <a:avLst/>
        </a:prstGeom>
        <a:solidFill>
          <a:schemeClr val="accent5">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n-US" sz="1100" b="1" kern="1200" dirty="0">
              <a:solidFill>
                <a:schemeClr val="tx1"/>
              </a:solidFill>
              <a:cs typeface="B Nazanin" pitchFamily="2" charset="-78"/>
            </a:rPr>
            <a:t>opportunities</a:t>
          </a:r>
          <a:r>
            <a:rPr lang="fa-IR" sz="1100" b="1" kern="1200" dirty="0">
              <a:solidFill>
                <a:schemeClr val="tx1"/>
              </a:solidFill>
              <a:cs typeface="B Nazanin" pitchFamily="2" charset="-78"/>
            </a:rPr>
            <a:t>:</a:t>
          </a:r>
        </a:p>
        <a:p>
          <a:pPr marL="0" lvl="0" indent="0" algn="l" defTabSz="488950" rtl="0">
            <a:lnSpc>
              <a:spcPct val="90000"/>
            </a:lnSpc>
            <a:spcBef>
              <a:spcPct val="0"/>
            </a:spcBef>
            <a:spcAft>
              <a:spcPct val="35000"/>
            </a:spcAft>
            <a:buNone/>
          </a:pPr>
          <a:r>
            <a:rPr lang="en-US" sz="1100" kern="1200" dirty="0">
              <a:solidFill>
                <a:schemeClr val="tx1"/>
              </a:solidFill>
              <a:cs typeface="B Nazanin" pitchFamily="2" charset="-78"/>
            </a:rPr>
            <a:t>- Creating employment in the insurance industry and other related industries</a:t>
          </a:r>
        </a:p>
        <a:p>
          <a:pPr marL="0" lvl="0" indent="0" algn="l" defTabSz="488950" rtl="0">
            <a:lnSpc>
              <a:spcPct val="90000"/>
            </a:lnSpc>
            <a:spcBef>
              <a:spcPct val="0"/>
            </a:spcBef>
            <a:spcAft>
              <a:spcPct val="35000"/>
            </a:spcAft>
            <a:buNone/>
          </a:pPr>
          <a:r>
            <a:rPr lang="en-US" sz="1100" kern="1200" dirty="0">
              <a:solidFill>
                <a:schemeClr val="tx1"/>
              </a:solidFill>
              <a:cs typeface="B Nazanin" pitchFamily="2" charset="-78"/>
            </a:rPr>
            <a:t>-Possibility of developing such products and attracting foreign investors in case of possible acquisition of foreign reliance coverage</a:t>
          </a:r>
        </a:p>
        <a:p>
          <a:pPr marL="0" lvl="0" indent="0" algn="l" defTabSz="488950" rtl="0">
            <a:lnSpc>
              <a:spcPct val="90000"/>
            </a:lnSpc>
            <a:spcBef>
              <a:spcPct val="0"/>
            </a:spcBef>
            <a:spcAft>
              <a:spcPct val="35000"/>
            </a:spcAft>
            <a:buNone/>
          </a:pPr>
          <a:r>
            <a:rPr lang="en-US" sz="1100" kern="1200" dirty="0">
              <a:solidFill>
                <a:schemeClr val="tx1"/>
              </a:solidFill>
              <a:cs typeface="B Nazanin" pitchFamily="2" charset="-78"/>
            </a:rPr>
            <a:t>-Provide relevant legal mechanisms and assist in the transparency and accuracy of information registration in other industries</a:t>
          </a:r>
        </a:p>
        <a:p>
          <a:pPr marL="0" lvl="0" indent="0" algn="l" defTabSz="488950" rtl="0">
            <a:lnSpc>
              <a:spcPct val="90000"/>
            </a:lnSpc>
            <a:spcBef>
              <a:spcPct val="0"/>
            </a:spcBef>
            <a:spcAft>
              <a:spcPct val="35000"/>
            </a:spcAft>
            <a:buNone/>
          </a:pPr>
          <a:r>
            <a:rPr lang="en-US" sz="1100" kern="1200" dirty="0">
              <a:solidFill>
                <a:schemeClr val="tx1"/>
              </a:solidFill>
              <a:cs typeface="B Nazanin" pitchFamily="2" charset="-78"/>
            </a:rPr>
            <a:t>-To pave the way for the development of other similar products in the opinion of the Insurance Industry Supervisor</a:t>
          </a:r>
          <a:endParaRPr lang="fa-IR" sz="1100" kern="1200" dirty="0">
            <a:solidFill>
              <a:schemeClr val="tx1"/>
            </a:solidFill>
            <a:cs typeface="B Nazanin" pitchFamily="2" charset="-78"/>
          </a:endParaRPr>
        </a:p>
        <a:p>
          <a:pPr marL="0" lvl="0" indent="0" algn="l" defTabSz="488950" rtl="0">
            <a:lnSpc>
              <a:spcPct val="90000"/>
            </a:lnSpc>
            <a:spcBef>
              <a:spcPct val="0"/>
            </a:spcBef>
            <a:spcAft>
              <a:spcPct val="35000"/>
            </a:spcAft>
            <a:buNone/>
          </a:pPr>
          <a:endParaRPr lang="fa-IR" sz="1100" kern="1200" dirty="0">
            <a:solidFill>
              <a:schemeClr val="tx1"/>
            </a:solidFill>
            <a:cs typeface="B Nazanin" pitchFamily="2" charset="-78"/>
          </a:endParaRPr>
        </a:p>
      </dsp:txBody>
      <dsp:txXfrm rot="-5400000">
        <a:off x="4114800" y="2845317"/>
        <a:ext cx="4114800" cy="1771650"/>
      </dsp:txXfrm>
    </dsp:sp>
    <dsp:sp modelId="{7EAA5BAA-FDD6-46FE-8AD2-440D9EC7E583}">
      <dsp:nvSpPr>
        <dsp:cNvPr id="0" name=""/>
        <dsp:cNvSpPr/>
      </dsp:nvSpPr>
      <dsp:spPr>
        <a:xfrm>
          <a:off x="2880359" y="1828797"/>
          <a:ext cx="2468880" cy="609601"/>
        </a:xfrm>
        <a:prstGeom prst="roundRect">
          <a:avLst/>
        </a:prstGeom>
        <a:solidFill>
          <a:schemeClr val="accent2">
            <a:tint val="4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SWOT</a:t>
          </a:r>
          <a:endParaRPr lang="en-US" sz="2400" kern="1200" dirty="0">
            <a:solidFill>
              <a:schemeClr val="tx1"/>
            </a:solidFill>
          </a:endParaRPr>
        </a:p>
      </dsp:txBody>
      <dsp:txXfrm>
        <a:off x="2910117" y="1858555"/>
        <a:ext cx="2409364" cy="5500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2B417B06-D29A-4FCB-9F3C-EAFBAA9615A9}" type="datetimeFigureOut">
              <a:rPr lang="en-US" smtClean="0"/>
              <a:t>12/8/2021</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ED0CF2F4-E6E2-4EFA-974F-3BDAD812EE3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BB0DE1C-1F12-4250-96DC-087D6A82F251}" type="datetimeFigureOut">
              <a:rPr lang="en-US" smtClean="0"/>
              <a:t>12/8/2021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6BAE660-1AEB-4730-8C88-B5D3A560802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B0DE1C-1F12-4250-96DC-087D6A82F251}"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AE660-1AEB-4730-8C88-B5D3A56080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2BB0DE1C-1F12-4250-96DC-087D6A82F251}" type="datetimeFigureOut">
              <a:rPr lang="en-US" smtClean="0"/>
              <a:t>12/8/2021</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6BAE660-1AEB-4730-8C88-B5D3A56080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B0DE1C-1F12-4250-96DC-087D6A82F251}"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AE660-1AEB-4730-8C88-B5D3A56080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BB0DE1C-1F12-4250-96DC-087D6A82F251}" type="datetimeFigureOut">
              <a:rPr lang="en-US" smtClean="0"/>
              <a:t>12/8/2021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16BAE660-1AEB-4730-8C88-B5D3A560802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BB0DE1C-1F12-4250-96DC-087D6A82F251}"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AE660-1AEB-4730-8C88-B5D3A56080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BB0DE1C-1F12-4250-96DC-087D6A82F251}" type="datetimeFigureOut">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BAE660-1AEB-4730-8C88-B5D3A56080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BB0DE1C-1F12-4250-96DC-087D6A82F251}" type="datetimeFigureOut">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BAE660-1AEB-4730-8C88-B5D3A56080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BB0DE1C-1F12-4250-96DC-087D6A82F251}" type="datetimeFigureOut">
              <a:rPr lang="en-US" smtClean="0"/>
              <a:t>12/8/2021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16BAE660-1AEB-4730-8C88-B5D3A56080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BB0DE1C-1F12-4250-96DC-087D6A82F251}"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AE660-1AEB-4730-8C88-B5D3A56080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2BB0DE1C-1F12-4250-96DC-087D6A82F251}"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AE660-1AEB-4730-8C88-B5D3A560802B}"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BB0DE1C-1F12-4250-96DC-087D6A82F251}" type="datetimeFigureOut">
              <a:rPr lang="en-US" smtClean="0"/>
              <a:t>12/8/2021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6BAE660-1AEB-4730-8C88-B5D3A56080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533400"/>
            <a:ext cx="5348068" cy="3505200"/>
          </a:xfrm>
        </p:spPr>
        <p:txBody>
          <a:bodyPr/>
          <a:lstStyle/>
          <a:p>
            <a:pPr algn="ctr" rtl="1"/>
            <a:r>
              <a:rPr lang="fa-IR" sz="2800" dirty="0">
                <a:cs typeface="B Titr" pitchFamily="2" charset="-78"/>
              </a:rPr>
              <a:t>توسعه محصول </a:t>
            </a:r>
            <a:r>
              <a:rPr lang="en-US" sz="2800" dirty="0">
                <a:latin typeface="Times New Roman" pitchFamily="18" charset="0"/>
                <a:cs typeface="Times New Roman" pitchFamily="18" charset="0"/>
              </a:rPr>
              <a:t>Surety bond</a:t>
            </a:r>
            <a:r>
              <a:rPr lang="fa-IR" sz="2800" dirty="0">
                <a:latin typeface="Times New Roman" pitchFamily="18" charset="0"/>
                <a:cs typeface="Times New Roman" pitchFamily="18" charset="0"/>
              </a:rPr>
              <a:t> </a:t>
            </a:r>
            <a:r>
              <a:rPr lang="fa-IR" sz="2800" dirty="0">
                <a:cs typeface="B Titr" pitchFamily="2" charset="-78"/>
              </a:rPr>
              <a:t>در کشورایران و چالشهای موجود</a:t>
            </a:r>
            <a:br>
              <a:rPr lang="fa-IR" sz="2800" dirty="0">
                <a:cs typeface="B Titr" pitchFamily="2" charset="-78"/>
              </a:rPr>
            </a:br>
            <a:br>
              <a:rPr lang="en-US" sz="2800" dirty="0">
                <a:cs typeface="B Titr" pitchFamily="2" charset="-78"/>
              </a:rPr>
            </a:br>
            <a:r>
              <a:rPr lang="en-US" sz="2800" dirty="0">
                <a:cs typeface="B Titr" pitchFamily="2" charset="-78"/>
              </a:rPr>
              <a:t>Surety bond product development in Iran and existing challenges</a:t>
            </a:r>
            <a:endParaRPr lang="en-US" sz="2800" dirty="0"/>
          </a:p>
        </p:txBody>
      </p:sp>
      <p:sp>
        <p:nvSpPr>
          <p:cNvPr id="3" name="Subtitle 2"/>
          <p:cNvSpPr>
            <a:spLocks noGrp="1"/>
          </p:cNvSpPr>
          <p:nvPr>
            <p:ph type="subTitle" idx="1"/>
          </p:nvPr>
        </p:nvSpPr>
        <p:spPr>
          <a:xfrm>
            <a:off x="3200400" y="4495800"/>
            <a:ext cx="5334000" cy="1025048"/>
          </a:xfrm>
        </p:spPr>
        <p:txBody>
          <a:bodyPr>
            <a:normAutofit/>
          </a:bodyPr>
          <a:lstStyle/>
          <a:p>
            <a:r>
              <a:rPr lang="fa-IR" dirty="0"/>
              <a:t>فاطمه عطاطلب و احسان همتی</a:t>
            </a:r>
            <a:endParaRPr lang="en-US" dirty="0"/>
          </a:p>
          <a:p>
            <a:pPr algn="l"/>
            <a:r>
              <a:rPr lang="en-US" dirty="0"/>
              <a:t>By: Fatemeh Ata Talab &amp; Ehsan </a:t>
            </a:r>
            <a:r>
              <a:rPr lang="en-US" dirty="0" err="1"/>
              <a:t>Hemmati</a:t>
            </a:r>
            <a:endParaRPr lang="en-US" dirty="0"/>
          </a:p>
        </p:txBody>
      </p:sp>
      <p:pic>
        <p:nvPicPr>
          <p:cNvPr id="1028" name="Picture 4"/>
          <p:cNvPicPr>
            <a:picLocks noChangeAspect="1" noChangeArrowheads="1"/>
          </p:cNvPicPr>
          <p:nvPr/>
        </p:nvPicPr>
        <p:blipFill>
          <a:blip r:embed="rId2"/>
          <a:srcRect/>
          <a:stretch>
            <a:fillRect/>
          </a:stretch>
        </p:blipFill>
        <p:spPr bwMode="auto">
          <a:xfrm>
            <a:off x="381000" y="152400"/>
            <a:ext cx="1828800" cy="18288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609600" y="2286000"/>
            <a:ext cx="1238250" cy="1047750"/>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a:srcRect/>
          <a:stretch>
            <a:fillRect/>
          </a:stretch>
        </p:blipFill>
        <p:spPr bwMode="auto">
          <a:xfrm>
            <a:off x="609600" y="3733800"/>
            <a:ext cx="1266825" cy="1038225"/>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a:srcRect/>
          <a:stretch>
            <a:fillRect/>
          </a:stretch>
        </p:blipFill>
        <p:spPr bwMode="auto">
          <a:xfrm>
            <a:off x="838200" y="5257800"/>
            <a:ext cx="809625" cy="104775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1" y="0"/>
            <a:ext cx="7924800" cy="526197"/>
          </a:xfrm>
        </p:spPr>
        <p:txBody>
          <a:bodyPr>
            <a:noAutofit/>
          </a:bodyPr>
          <a:lstStyle/>
          <a:p>
            <a:pPr algn="ctr" rtl="1" eaLnBrk="1" hangingPunct="1">
              <a:lnSpc>
                <a:spcPct val="120000"/>
              </a:lnSpc>
            </a:pPr>
            <a:r>
              <a:rPr lang="ar-SA" altLang="en-US" sz="1600" b="0" dirty="0">
                <a:solidFill>
                  <a:schemeClr val="tx1"/>
                </a:solidFill>
                <a:cs typeface="B Mitra" pitchFamily="2" charset="-78"/>
              </a:rPr>
              <a:t>مروری بر وجوه افتراق بین بیمه‌نامه و ضمانت‌نامه</a:t>
            </a:r>
            <a:br>
              <a:rPr lang="en-US" altLang="en-US" sz="1600" b="0" dirty="0">
                <a:solidFill>
                  <a:schemeClr val="tx1"/>
                </a:solidFill>
                <a:cs typeface="B Mitra" pitchFamily="2" charset="-78"/>
              </a:rPr>
            </a:br>
            <a:r>
              <a:rPr lang="en-US" altLang="en-US" sz="1600" b="0" dirty="0">
                <a:solidFill>
                  <a:schemeClr val="tx1"/>
                </a:solidFill>
                <a:cs typeface="B Mitra" pitchFamily="2" charset="-78"/>
              </a:rPr>
              <a:t>An overview of the differences between insurance and Surety bond</a:t>
            </a:r>
            <a:endParaRPr lang="en-US" altLang="en-US" sz="1600" b="0" dirty="0">
              <a:solidFill>
                <a:schemeClr val="tx1"/>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559349"/>
              </p:ext>
            </p:extLst>
          </p:nvPr>
        </p:nvGraphicFramePr>
        <p:xfrm>
          <a:off x="0" y="526196"/>
          <a:ext cx="8077201" cy="6367204"/>
        </p:xfrm>
        <a:graphic>
          <a:graphicData uri="http://schemas.openxmlformats.org/drawingml/2006/table">
            <a:tbl>
              <a:tblPr firstRow="1" bandRow="1">
                <a:tableStyleId>{F5AB1C69-6EDB-4FF4-983F-18BD219EF322}</a:tableStyleId>
              </a:tblPr>
              <a:tblGrid>
                <a:gridCol w="3842551">
                  <a:extLst>
                    <a:ext uri="{9D8B030D-6E8A-4147-A177-3AD203B41FA5}">
                      <a16:colId xmlns:a16="http://schemas.microsoft.com/office/drawing/2014/main" val="20000"/>
                    </a:ext>
                  </a:extLst>
                </a:gridCol>
                <a:gridCol w="3038027">
                  <a:extLst>
                    <a:ext uri="{9D8B030D-6E8A-4147-A177-3AD203B41FA5}">
                      <a16:colId xmlns:a16="http://schemas.microsoft.com/office/drawing/2014/main" val="20001"/>
                    </a:ext>
                  </a:extLst>
                </a:gridCol>
                <a:gridCol w="1196623">
                  <a:extLst>
                    <a:ext uri="{9D8B030D-6E8A-4147-A177-3AD203B41FA5}">
                      <a16:colId xmlns:a16="http://schemas.microsoft.com/office/drawing/2014/main" val="20002"/>
                    </a:ext>
                  </a:extLst>
                </a:gridCol>
              </a:tblGrid>
              <a:tr h="648568">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lt1"/>
                          </a:solidFill>
                          <a:latin typeface="+mn-lt"/>
                          <a:ea typeface="+mn-ea"/>
                          <a:cs typeface="B Nazanin" pitchFamily="2" charset="-78"/>
                        </a:rPr>
                        <a:t>ضمانت‌نامه</a:t>
                      </a:r>
                      <a:endParaRPr lang="en-US" sz="1800" b="1" kern="1200" dirty="0">
                        <a:solidFill>
                          <a:schemeClr val="lt1"/>
                        </a:solidFill>
                        <a:latin typeface="+mn-lt"/>
                        <a:ea typeface="+mn-ea"/>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B Nazanin" pitchFamily="2" charset="-78"/>
                        </a:rPr>
                        <a:t>Surety bond</a:t>
                      </a:r>
                      <a:endParaRPr lang="en-US" sz="1800"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lt1"/>
                          </a:solidFill>
                          <a:latin typeface="+mn-lt"/>
                          <a:ea typeface="+mn-ea"/>
                          <a:cs typeface="B Nazanin" pitchFamily="2" charset="-78"/>
                        </a:rPr>
                        <a:t>بیمه‌نامه</a:t>
                      </a:r>
                      <a:r>
                        <a:rPr lang="en-US" sz="1800" b="1" kern="1200" dirty="0">
                          <a:solidFill>
                            <a:schemeClr val="lt1"/>
                          </a:solidFill>
                          <a:latin typeface="+mn-lt"/>
                          <a:ea typeface="+mn-ea"/>
                          <a:cs typeface="B Nazanin" pitchFamily="2" charset="-78"/>
                        </a:rPr>
                        <a:t>Policy</a:t>
                      </a:r>
                    </a:p>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lt1"/>
                          </a:solidFill>
                          <a:latin typeface="+mn-lt"/>
                          <a:ea typeface="+mn-ea"/>
                          <a:cs typeface="B Nazanin" pitchFamily="2" charset="-78"/>
                        </a:rPr>
                        <a:t>شاخص</a:t>
                      </a:r>
                      <a:endParaRPr lang="en-US" sz="1800" b="1" kern="1200" dirty="0">
                        <a:solidFill>
                          <a:schemeClr val="lt1"/>
                        </a:solidFill>
                        <a:latin typeface="+mn-lt"/>
                        <a:ea typeface="+mn-ea"/>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B Nazanin" pitchFamily="2" charset="-78"/>
                        </a:rPr>
                        <a:t>Indicator</a:t>
                      </a:r>
                      <a:r>
                        <a:rPr lang="ar-SA" sz="1800" b="1" kern="1200" dirty="0">
                          <a:solidFill>
                            <a:schemeClr val="lt1"/>
                          </a:solidFill>
                          <a:latin typeface="+mn-lt"/>
                          <a:ea typeface="+mn-ea"/>
                          <a:cs typeface="B Nazanin" pitchFamily="2" charset="-78"/>
                        </a:rPr>
                        <a:t> </a:t>
                      </a:r>
                      <a:endParaRPr lang="en-US" sz="1800" dirty="0">
                        <a:cs typeface="B Nazanin" pitchFamily="2" charset="-78"/>
                      </a:endParaRPr>
                    </a:p>
                  </a:txBody>
                  <a:tcPr/>
                </a:tc>
                <a:extLst>
                  <a:ext uri="{0D108BD9-81ED-4DB2-BD59-A6C34878D82A}">
                    <a16:rowId xmlns:a16="http://schemas.microsoft.com/office/drawing/2014/main" val="10000"/>
                  </a:ext>
                </a:extLst>
              </a:tr>
              <a:tr h="696118">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400" kern="1200" dirty="0">
                          <a:solidFill>
                            <a:schemeClr val="dk1"/>
                          </a:solidFill>
                          <a:latin typeface="+mn-lt"/>
                          <a:ea typeface="+mn-ea"/>
                          <a:cs typeface="B Nazanin" pitchFamily="2" charset="-78"/>
                        </a:rPr>
                        <a:t>سه جانبه</a:t>
                      </a:r>
                      <a:endParaRPr lang="en-US" sz="1400" kern="1200" dirty="0">
                        <a:solidFill>
                          <a:schemeClr val="dk1"/>
                        </a:solidFill>
                        <a:latin typeface="+mn-lt"/>
                        <a:ea typeface="+mn-ea"/>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400" dirty="0">
                          <a:cs typeface="B Nazanin" pitchFamily="2" charset="-78"/>
                        </a:rPr>
                        <a:t>Tripartite</a:t>
                      </a:r>
                    </a:p>
                    <a:p>
                      <a:pPr algn="ctr" rtl="1"/>
                      <a:endParaRPr lang="en-US" sz="1400" dirty="0">
                        <a:cs typeface="B Nazanin"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400" kern="1200" dirty="0">
                          <a:solidFill>
                            <a:schemeClr val="dk1"/>
                          </a:solidFill>
                          <a:latin typeface="+mn-lt"/>
                          <a:ea typeface="+mn-ea"/>
                          <a:cs typeface="B Nazanin" pitchFamily="2" charset="-78"/>
                        </a:rPr>
                        <a:t>دوجانبه</a:t>
                      </a:r>
                      <a:endParaRPr lang="en-US" sz="1400" kern="1200" dirty="0">
                        <a:solidFill>
                          <a:schemeClr val="dk1"/>
                        </a:solidFill>
                        <a:latin typeface="+mn-lt"/>
                        <a:ea typeface="+mn-ea"/>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400" dirty="0">
                          <a:cs typeface="B Nazanin" pitchFamily="2" charset="-78"/>
                        </a:rPr>
                        <a:t>Bilateral</a:t>
                      </a:r>
                    </a:p>
                    <a:p>
                      <a:pPr algn="ctr" rtl="1"/>
                      <a:endParaRPr lang="en-US" sz="1400" dirty="0">
                        <a:cs typeface="B Nazanin"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400" b="1" kern="1200" dirty="0">
                          <a:solidFill>
                            <a:schemeClr val="dk1"/>
                          </a:solidFill>
                          <a:latin typeface="+mn-lt"/>
                          <a:ea typeface="+mn-ea"/>
                          <a:cs typeface="B Nazanin" pitchFamily="2" charset="-78"/>
                        </a:rPr>
                        <a:t>نوع توافق</a:t>
                      </a:r>
                      <a:endParaRPr lang="en-US" sz="1400" b="1" kern="1200" dirty="0">
                        <a:solidFill>
                          <a:schemeClr val="dk1"/>
                        </a:solidFill>
                        <a:latin typeface="+mn-lt"/>
                        <a:ea typeface="+mn-ea"/>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mn-lt"/>
                          <a:ea typeface="+mn-ea"/>
                          <a:cs typeface="B Nazanin" pitchFamily="2" charset="-78"/>
                        </a:rPr>
                        <a:t>Type of agreement</a:t>
                      </a:r>
                      <a:endParaRPr lang="en-US" sz="1400" dirty="0">
                        <a:cs typeface="B Nazanin" pitchFamily="2" charset="-78"/>
                      </a:endParaRPr>
                    </a:p>
                  </a:txBody>
                  <a:tcPr anchor="ctr"/>
                </a:tc>
                <a:extLst>
                  <a:ext uri="{0D108BD9-81ED-4DB2-BD59-A6C34878D82A}">
                    <a16:rowId xmlns:a16="http://schemas.microsoft.com/office/drawing/2014/main" val="10001"/>
                  </a:ext>
                </a:extLst>
              </a:tr>
              <a:tr h="1923136">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400" kern="1200" dirty="0">
                          <a:solidFill>
                            <a:schemeClr val="dk1"/>
                          </a:solidFill>
                          <a:latin typeface="+mn-lt"/>
                          <a:ea typeface="+mn-ea"/>
                          <a:cs typeface="B Nazanin" pitchFamily="2" charset="-78"/>
                        </a:rPr>
                        <a:t>تحت ضمانت‌نامه، مضمون‌عنه معمولاً برگ ضمانت را دریافت و وجه‌الضمان را پرداخت می‌کند اما مضمون‌له پوشش را دریافت می‌کند. در واقع ضمانت‌نامه از شخص ثالث حمایت می‌کند.</a:t>
                      </a:r>
                      <a:endParaRPr lang="en-US" sz="1400" kern="1200" dirty="0">
                        <a:solidFill>
                          <a:schemeClr val="dk1"/>
                        </a:solidFill>
                        <a:latin typeface="+mn-lt"/>
                        <a:ea typeface="+mn-ea"/>
                        <a:cs typeface="B Nazanin" pitchFamily="2" charset="-7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a:cs typeface="B Nazanin" pitchFamily="2" charset="-78"/>
                        </a:rPr>
                        <a:t>Under the </a:t>
                      </a:r>
                      <a:r>
                        <a:rPr lang="en-US" sz="1400" b="1" kern="1200" dirty="0">
                          <a:solidFill>
                            <a:schemeClr val="tx1"/>
                          </a:solidFill>
                          <a:latin typeface="+mn-lt"/>
                          <a:ea typeface="+mn-ea"/>
                          <a:cs typeface="B Nazanin" pitchFamily="2" charset="-78"/>
                        </a:rPr>
                        <a:t>Surety bond</a:t>
                      </a:r>
                      <a:r>
                        <a:rPr lang="en-US" sz="1400" dirty="0">
                          <a:cs typeface="B Nazanin" pitchFamily="2" charset="-78"/>
                        </a:rPr>
                        <a:t>, the subject usually receives the </a:t>
                      </a:r>
                      <a:r>
                        <a:rPr lang="en-US" sz="1400" b="1" kern="1200" dirty="0">
                          <a:solidFill>
                            <a:schemeClr val="tx1"/>
                          </a:solidFill>
                          <a:latin typeface="+mn-lt"/>
                          <a:ea typeface="+mn-ea"/>
                          <a:cs typeface="B Nazanin" pitchFamily="2" charset="-78"/>
                        </a:rPr>
                        <a:t>Surety bond</a:t>
                      </a:r>
                      <a:r>
                        <a:rPr lang="en-US" sz="1400" dirty="0">
                          <a:cs typeface="B Nazanin" pitchFamily="2" charset="-78"/>
                        </a:rPr>
                        <a:t> sheet and pays the </a:t>
                      </a:r>
                      <a:r>
                        <a:rPr lang="en-US" sz="1400" b="1" kern="1200" dirty="0">
                          <a:solidFill>
                            <a:schemeClr val="tx1"/>
                          </a:solidFill>
                          <a:latin typeface="+mn-lt"/>
                          <a:ea typeface="+mn-ea"/>
                          <a:cs typeface="B Nazanin" pitchFamily="2" charset="-78"/>
                        </a:rPr>
                        <a:t>Surety bond</a:t>
                      </a:r>
                      <a:r>
                        <a:rPr lang="en-US" sz="1400" dirty="0">
                          <a:cs typeface="B Nazanin" pitchFamily="2" charset="-78"/>
                        </a:rPr>
                        <a:t>, but the oblige receives the cover. In fact, the </a:t>
                      </a:r>
                      <a:r>
                        <a:rPr lang="en-US" sz="1400" b="1" kern="1200" dirty="0">
                          <a:solidFill>
                            <a:schemeClr val="tx1"/>
                          </a:solidFill>
                          <a:latin typeface="+mn-lt"/>
                          <a:ea typeface="+mn-ea"/>
                          <a:cs typeface="B Nazanin" pitchFamily="2" charset="-78"/>
                        </a:rPr>
                        <a:t>Surety bond</a:t>
                      </a:r>
                      <a:r>
                        <a:rPr lang="en-US" sz="1400" dirty="0">
                          <a:cs typeface="B Nazanin" pitchFamily="2" charset="-78"/>
                        </a:rPr>
                        <a:t> protects the third party.</a:t>
                      </a:r>
                    </a:p>
                  </a:txBody>
                  <a:tcPr anchor="ct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400" kern="1200" dirty="0">
                          <a:solidFill>
                            <a:schemeClr val="dk1"/>
                          </a:solidFill>
                          <a:latin typeface="+mn-lt"/>
                          <a:ea typeface="+mn-ea"/>
                          <a:cs typeface="B Nazanin" pitchFamily="2" charset="-78"/>
                        </a:rPr>
                        <a:t>بیمه‌گذار معمولاً قرارداد بیمه را برای پوشش دادن به خودش خریداری می‌کند.</a:t>
                      </a:r>
                      <a:endParaRPr lang="en-US" sz="1400" kern="1200" dirty="0">
                        <a:solidFill>
                          <a:schemeClr val="dk1"/>
                        </a:solidFill>
                        <a:latin typeface="+mn-lt"/>
                        <a:ea typeface="+mn-ea"/>
                        <a:cs typeface="B Nazanin" pitchFamily="2" charset="-7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a:cs typeface="B Nazanin" pitchFamily="2" charset="-78"/>
                        </a:rPr>
                        <a:t>The insurer usually buys the insurance contract to cover itself.</a:t>
                      </a: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400" b="1" kern="1200" dirty="0">
                          <a:solidFill>
                            <a:schemeClr val="dk1"/>
                          </a:solidFill>
                          <a:latin typeface="+mn-lt"/>
                          <a:ea typeface="+mn-ea"/>
                          <a:cs typeface="B Nazanin" pitchFamily="2" charset="-78"/>
                        </a:rPr>
                        <a:t>حمایت</a:t>
                      </a:r>
                      <a:endParaRPr lang="en-US" sz="1400" b="1" kern="1200" dirty="0">
                        <a:solidFill>
                          <a:schemeClr val="dk1"/>
                        </a:solidFill>
                        <a:latin typeface="+mn-lt"/>
                        <a:ea typeface="+mn-ea"/>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400" dirty="0">
                          <a:cs typeface="B Nazanin" pitchFamily="2" charset="-78"/>
                        </a:rPr>
                        <a:t>Protection</a:t>
                      </a:r>
                    </a:p>
                  </a:txBody>
                  <a:tcPr anchor="ctr"/>
                </a:tc>
                <a:extLst>
                  <a:ext uri="{0D108BD9-81ED-4DB2-BD59-A6C34878D82A}">
                    <a16:rowId xmlns:a16="http://schemas.microsoft.com/office/drawing/2014/main" val="10002"/>
                  </a:ext>
                </a:extLst>
              </a:tr>
              <a:tr h="3063980">
                <a:tc>
                  <a:txBody>
                    <a:bodyPr/>
                    <a:lstStyle/>
                    <a:p>
                      <a:pPr algn="just" rtl="1" eaLnBrk="1" latinLnBrk="0" hangingPunct="1"/>
                      <a:r>
                        <a:rPr lang="ar-SA" sz="1400" kern="1200" dirty="0">
                          <a:solidFill>
                            <a:schemeClr val="dk1"/>
                          </a:solidFill>
                          <a:latin typeface="+mn-lt"/>
                          <a:ea typeface="+mn-ea"/>
                          <a:cs typeface="B Nazanin" pitchFamily="2" charset="-78"/>
                        </a:rPr>
                        <a:t>هزینه برای ارائه خدمات دریافت می‌شود و بر مبنای مبلغ قرارداد است.</a:t>
                      </a:r>
                      <a:endParaRPr lang="en-US" sz="1400" kern="1200" dirty="0">
                        <a:solidFill>
                          <a:schemeClr val="dk1"/>
                        </a:solidFill>
                        <a:latin typeface="+mn-lt"/>
                        <a:ea typeface="+mn-ea"/>
                        <a:cs typeface="B Nazanin" pitchFamily="2" charset="-78"/>
                      </a:endParaRPr>
                    </a:p>
                    <a:p>
                      <a:pPr algn="just" rtl="1" eaLnBrk="1" latinLnBrk="0" hangingPunct="1"/>
                      <a:r>
                        <a:rPr lang="ar-SA" sz="1400" kern="1200" dirty="0">
                          <a:solidFill>
                            <a:schemeClr val="dk1"/>
                          </a:solidFill>
                          <a:latin typeface="+mn-lt"/>
                          <a:ea typeface="+mn-ea"/>
                          <a:cs typeface="B Nazanin" pitchFamily="2" charset="-78"/>
                        </a:rPr>
                        <a:t>هزینه </a:t>
                      </a:r>
                      <a:r>
                        <a:rPr lang="fa-IR" sz="1400" kern="1200" dirty="0">
                          <a:solidFill>
                            <a:schemeClr val="dk1"/>
                          </a:solidFill>
                          <a:latin typeface="+mn-lt"/>
                          <a:ea typeface="+mn-ea"/>
                          <a:cs typeface="B Nazanin" pitchFamily="2" charset="-78"/>
                        </a:rPr>
                        <a:t>ضمانت‌نامه</a:t>
                      </a:r>
                      <a:r>
                        <a:rPr lang="ar-SA" sz="1400" kern="1200" dirty="0">
                          <a:solidFill>
                            <a:schemeClr val="dk1"/>
                          </a:solidFill>
                          <a:latin typeface="+mn-lt"/>
                          <a:ea typeface="+mn-ea"/>
                          <a:cs typeface="B Nazanin" pitchFamily="2" charset="-78"/>
                        </a:rPr>
                        <a:t> بر مبنای ارزیابی شخصیت، ظرفیت، سرمایه و شرایط زمانی است. </a:t>
                      </a:r>
                      <a:r>
                        <a:rPr lang="fa-IR" sz="1400" kern="1200" dirty="0">
                          <a:solidFill>
                            <a:schemeClr val="dk1"/>
                          </a:solidFill>
                          <a:latin typeface="+mn-lt"/>
                          <a:ea typeface="+mn-ea"/>
                          <a:cs typeface="B Nazanin" pitchFamily="2" charset="-78"/>
                        </a:rPr>
                        <a:t>ضمانت‌نامه</a:t>
                      </a:r>
                      <a:r>
                        <a:rPr lang="ar-SA" sz="1400" kern="1200" dirty="0">
                          <a:solidFill>
                            <a:schemeClr val="dk1"/>
                          </a:solidFill>
                          <a:latin typeface="+mn-lt"/>
                          <a:ea typeface="+mn-ea"/>
                          <a:cs typeface="B Nazanin" pitchFamily="2" charset="-78"/>
                        </a:rPr>
                        <a:t> به اعتبار متقاضی، سوء سابقه و ورشکستگی و سابقه خسارت قبلی وی بستگی دارد. </a:t>
                      </a:r>
                      <a:endParaRPr lang="en-US" sz="1400" kern="1200" dirty="0">
                        <a:solidFill>
                          <a:schemeClr val="dk1"/>
                        </a:solidFill>
                        <a:latin typeface="+mn-lt"/>
                        <a:ea typeface="+mn-ea"/>
                        <a:cs typeface="B Nazanin" pitchFamily="2" charset="-78"/>
                      </a:endParaRPr>
                    </a:p>
                    <a:p>
                      <a:pPr algn="just" rtl="0"/>
                      <a:r>
                        <a:rPr lang="en-US" sz="1400" dirty="0">
                          <a:cs typeface="B Nazanin" pitchFamily="2" charset="-78"/>
                        </a:rPr>
                        <a:t>The fee for the service is received and is based on the contract amount. The cost of the </a:t>
                      </a:r>
                      <a:r>
                        <a:rPr lang="en-US" sz="1400" b="1" kern="1200" dirty="0">
                          <a:solidFill>
                            <a:schemeClr val="tx1"/>
                          </a:solidFill>
                          <a:latin typeface="+mn-lt"/>
                          <a:ea typeface="+mn-ea"/>
                          <a:cs typeface="B Nazanin" pitchFamily="2" charset="-78"/>
                        </a:rPr>
                        <a:t>Surety bond</a:t>
                      </a:r>
                      <a:r>
                        <a:rPr lang="en-US" sz="1400" dirty="0">
                          <a:cs typeface="B Nazanin" pitchFamily="2" charset="-78"/>
                        </a:rPr>
                        <a:t> is based on an assessment of personality, capacity, capital and time conditions. The </a:t>
                      </a:r>
                      <a:r>
                        <a:rPr lang="en-US" sz="1400" b="1" kern="1200" dirty="0">
                          <a:solidFill>
                            <a:schemeClr val="tx1"/>
                          </a:solidFill>
                          <a:latin typeface="+mn-lt"/>
                          <a:ea typeface="+mn-ea"/>
                          <a:cs typeface="B Nazanin" pitchFamily="2" charset="-78"/>
                        </a:rPr>
                        <a:t>Surety bond</a:t>
                      </a:r>
                      <a:r>
                        <a:rPr lang="en-US" sz="1400" dirty="0">
                          <a:cs typeface="B Nazanin" pitchFamily="2" charset="-78"/>
                        </a:rPr>
                        <a:t> depends on the applicant's credit, bad record and bankruptcy, and his or her previous record of damages.</a:t>
                      </a:r>
                    </a:p>
                  </a:txBody>
                  <a:tcPr anchor="ct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400" kern="1200" dirty="0">
                          <a:solidFill>
                            <a:schemeClr val="dk1"/>
                          </a:solidFill>
                          <a:latin typeface="+mn-lt"/>
                          <a:ea typeface="+mn-ea"/>
                          <a:cs typeface="B Nazanin" pitchFamily="2" charset="-78"/>
                        </a:rPr>
                        <a:t>نرخ بیمه برای پوشش خسارت و هزینه تنظیم می‌شود. به عبارت دیگر، حق‌بیمه برای پرداخت خسارت احتمالی جمع‌آوری می‌شود و متناسب با ریسک در بیمه‌نامه براساس محاسبات گسترده اکچوئری است.</a:t>
                      </a:r>
                      <a:endParaRPr lang="en-US" sz="1400" kern="1200" dirty="0">
                        <a:solidFill>
                          <a:schemeClr val="dk1"/>
                        </a:solidFill>
                        <a:latin typeface="+mn-lt"/>
                        <a:ea typeface="+mn-ea"/>
                        <a:cs typeface="B Nazanin" pitchFamily="2" charset="-78"/>
                      </a:endParaRPr>
                    </a:p>
                    <a:p>
                      <a:pPr algn="just" rtl="0"/>
                      <a:r>
                        <a:rPr lang="en-US" sz="1400" dirty="0">
                          <a:cs typeface="B Nazanin" pitchFamily="2" charset="-78"/>
                        </a:rPr>
                        <a:t>The insurance rate is adjusted to cover damages and costs. In other words, the premium is collected to pay for possible damages and is proportionate to the risk in the insurance policy based on extensive actuarial calculations.</a:t>
                      </a: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400" b="1" kern="1200" dirty="0">
                          <a:solidFill>
                            <a:schemeClr val="dk1"/>
                          </a:solidFill>
                          <a:latin typeface="+mn-lt"/>
                          <a:ea typeface="+mn-ea"/>
                          <a:cs typeface="B Nazanin" pitchFamily="2" charset="-78"/>
                        </a:rPr>
                        <a:t>حق‌</a:t>
                      </a:r>
                      <a:r>
                        <a:rPr lang="en-US" sz="1400" b="1" kern="1200" dirty="0">
                          <a:solidFill>
                            <a:schemeClr val="dk1"/>
                          </a:solidFill>
                          <a:latin typeface="+mn-lt"/>
                          <a:ea typeface="+mn-ea"/>
                          <a:cs typeface="B Nazanin" pitchFamily="2" charset="-78"/>
                        </a:rPr>
                        <a:t> </a:t>
                      </a:r>
                      <a:r>
                        <a:rPr lang="fa-IR" sz="1400" b="1" kern="1200" dirty="0">
                          <a:solidFill>
                            <a:schemeClr val="dk1"/>
                          </a:solidFill>
                          <a:latin typeface="+mn-lt"/>
                          <a:ea typeface="+mn-ea"/>
                          <a:cs typeface="B Nazanin" pitchFamily="2" charset="-78"/>
                        </a:rPr>
                        <a:t>بیمه</a:t>
                      </a:r>
                      <a:endParaRPr lang="en-US" sz="1400" b="1" kern="1200" dirty="0">
                        <a:solidFill>
                          <a:schemeClr val="dk1"/>
                        </a:solidFill>
                        <a:latin typeface="+mn-lt"/>
                        <a:ea typeface="+mn-ea"/>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400" dirty="0">
                          <a:cs typeface="B Nazanin" pitchFamily="2" charset="-78"/>
                        </a:rPr>
                        <a:t>Insurance premium</a:t>
                      </a:r>
                    </a:p>
                  </a:txBody>
                  <a:tcPr anchor="ctr"/>
                </a:tc>
                <a:extLst>
                  <a:ext uri="{0D108BD9-81ED-4DB2-BD59-A6C34878D82A}">
                    <a16:rowId xmlns:a16="http://schemas.microsoft.com/office/drawing/2014/main" val="10003"/>
                  </a:ext>
                </a:extLst>
              </a:tr>
            </a:tbl>
          </a:graphicData>
        </a:graphic>
      </p:graphicFrame>
      <p:sp>
        <p:nvSpPr>
          <p:cNvPr id="10244" name="Slide Number Placeholder 3"/>
          <p:cNvSpPr>
            <a:spLocks noGrp="1"/>
          </p:cNvSpPr>
          <p:nvPr>
            <p:ph type="sldNum" sz="quarter" idx="12"/>
          </p:nvPr>
        </p:nvSpPr>
        <p:spPr bwMode="auto">
          <a:xfrm>
            <a:off x="8534400" y="5661025"/>
            <a:ext cx="388938" cy="365125"/>
          </a:xfrm>
          <a:prstGeom prst="rect">
            <a:avLst/>
          </a:prstGeom>
          <a:noFill/>
          <a:ln>
            <a:miter lim="800000"/>
            <a:headEnd/>
            <a:tailEnd/>
          </a:ln>
        </p:spPr>
        <p:txBody>
          <a:bodyPr/>
          <a:lstStyle/>
          <a:p>
            <a:r>
              <a:rPr lang="fa-IR" altLang="en-US" sz="1500" b="1" dirty="0">
                <a:solidFill>
                  <a:schemeClr val="bg1"/>
                </a:solidFill>
                <a:latin typeface="IPT Mitra" pitchFamily="2" charset="2"/>
                <a:cs typeface="B Mitra" pitchFamily="2" charset="-78"/>
              </a:rPr>
              <a:t>4</a:t>
            </a:r>
            <a:endParaRPr lang="en-US" altLang="en-US" sz="1500" b="1" dirty="0">
              <a:solidFill>
                <a:schemeClr val="bg1"/>
              </a:solidFill>
              <a:latin typeface="IPT Mitra" pitchFamily="2" charset="2"/>
              <a:cs typeface="B Mitra"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0"/>
            <a:ext cx="7772400" cy="457200"/>
          </a:xfrm>
        </p:spPr>
        <p:txBody>
          <a:bodyPr>
            <a:noAutofit/>
          </a:bodyPr>
          <a:lstStyle/>
          <a:p>
            <a:pPr algn="ctr" rtl="1" eaLnBrk="1" hangingPunct="1">
              <a:lnSpc>
                <a:spcPct val="120000"/>
              </a:lnSpc>
            </a:pPr>
            <a:r>
              <a:rPr lang="ar-SA" altLang="en-US" sz="1400" b="1" dirty="0">
                <a:solidFill>
                  <a:schemeClr val="tx1"/>
                </a:solidFill>
                <a:cs typeface="B Mitra" pitchFamily="2" charset="-78"/>
              </a:rPr>
              <a:t>مروری بر وجوه افتراق بین بیمه‌نامه و ضمانت‌نامه</a:t>
            </a:r>
            <a:br>
              <a:rPr lang="en-US" altLang="en-US" sz="1400" b="1" dirty="0">
                <a:solidFill>
                  <a:schemeClr val="tx1"/>
                </a:solidFill>
                <a:cs typeface="B Mitra" pitchFamily="2" charset="-78"/>
              </a:rPr>
            </a:br>
            <a:r>
              <a:rPr lang="en-US" altLang="en-US" sz="1400" b="1" dirty="0">
                <a:solidFill>
                  <a:schemeClr val="tx1"/>
                </a:solidFill>
                <a:cs typeface="B Mitra" pitchFamily="2" charset="-78"/>
              </a:rPr>
              <a:t>An overview of the differences between insurance and Surety bond</a:t>
            </a:r>
            <a:endParaRPr lang="en-US" altLang="en-US" sz="1400" b="1" dirty="0">
              <a:solidFill>
                <a:schemeClr val="tx1"/>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0057285"/>
              </p:ext>
            </p:extLst>
          </p:nvPr>
        </p:nvGraphicFramePr>
        <p:xfrm>
          <a:off x="76200" y="609600"/>
          <a:ext cx="8001000" cy="6493308"/>
        </p:xfrm>
        <a:graphic>
          <a:graphicData uri="http://schemas.openxmlformats.org/drawingml/2006/table">
            <a:tbl>
              <a:tblPr firstRow="1" bandRow="1">
                <a:tableStyleId>{F5AB1C69-6EDB-4FF4-983F-18BD219EF322}</a:tableStyleId>
              </a:tblPr>
              <a:tblGrid>
                <a:gridCol w="4039340">
                  <a:extLst>
                    <a:ext uri="{9D8B030D-6E8A-4147-A177-3AD203B41FA5}">
                      <a16:colId xmlns:a16="http://schemas.microsoft.com/office/drawing/2014/main" val="20000"/>
                    </a:ext>
                  </a:extLst>
                </a:gridCol>
                <a:gridCol w="2835306">
                  <a:extLst>
                    <a:ext uri="{9D8B030D-6E8A-4147-A177-3AD203B41FA5}">
                      <a16:colId xmlns:a16="http://schemas.microsoft.com/office/drawing/2014/main" val="20001"/>
                    </a:ext>
                  </a:extLst>
                </a:gridCol>
                <a:gridCol w="1126354">
                  <a:extLst>
                    <a:ext uri="{9D8B030D-6E8A-4147-A177-3AD203B41FA5}">
                      <a16:colId xmlns:a16="http://schemas.microsoft.com/office/drawing/2014/main" val="20002"/>
                    </a:ext>
                  </a:extLst>
                </a:gridCol>
              </a:tblGrid>
              <a:tr h="29770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lt1"/>
                          </a:solidFill>
                          <a:latin typeface="+mn-lt"/>
                          <a:ea typeface="+mn-ea"/>
                          <a:cs typeface="B Nazanin" pitchFamily="2" charset="-78"/>
                        </a:rPr>
                        <a:t>ضمانت‌نامه</a:t>
                      </a:r>
                      <a:endParaRPr lang="en-US" sz="1800" b="1" kern="1200" dirty="0">
                        <a:solidFill>
                          <a:schemeClr val="lt1"/>
                        </a:solidFill>
                        <a:latin typeface="+mn-lt"/>
                        <a:ea typeface="+mn-ea"/>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mn-lt"/>
                          <a:ea typeface="+mn-ea"/>
                          <a:cs typeface="B Nazanin" pitchFamily="2" charset="-78"/>
                        </a:rPr>
                        <a:t>Surety bond</a:t>
                      </a:r>
                      <a:endParaRPr lang="en-US" sz="1800" dirty="0">
                        <a:solidFill>
                          <a:schemeClr val="bg1"/>
                        </a:solidFill>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lt1"/>
                          </a:solidFill>
                          <a:latin typeface="+mn-lt"/>
                          <a:ea typeface="+mn-ea"/>
                          <a:cs typeface="B Nazanin" pitchFamily="2" charset="-78"/>
                        </a:rPr>
                        <a:t>بیمه‌نامه</a:t>
                      </a:r>
                      <a:endParaRPr lang="en-US" sz="1800" b="1" kern="1200" dirty="0">
                        <a:solidFill>
                          <a:schemeClr val="lt1"/>
                        </a:solidFill>
                        <a:latin typeface="+mn-lt"/>
                        <a:ea typeface="+mn-ea"/>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800" dirty="0">
                          <a:cs typeface="B Nazanin" pitchFamily="2" charset="-78"/>
                        </a:rPr>
                        <a:t>Policy</a:t>
                      </a:r>
                    </a:p>
                  </a:txBody>
                  <a:tcPr/>
                </a:tc>
                <a:tc>
                  <a:txBody>
                    <a:bodyPr/>
                    <a:lstStyle/>
                    <a:p>
                      <a:pPr algn="ctr" rtl="1"/>
                      <a:r>
                        <a:rPr lang="ar-SA" sz="1800" b="1" kern="1200" dirty="0">
                          <a:solidFill>
                            <a:schemeClr val="lt1"/>
                          </a:solidFill>
                          <a:latin typeface="+mn-lt"/>
                          <a:ea typeface="+mn-ea"/>
                          <a:cs typeface="B Nazanin" pitchFamily="2" charset="-78"/>
                        </a:rPr>
                        <a:t>شاخ</a:t>
                      </a:r>
                      <a:r>
                        <a:rPr lang="fa-IR" sz="1800" b="1" kern="1200" dirty="0">
                          <a:solidFill>
                            <a:schemeClr val="lt1"/>
                          </a:solidFill>
                          <a:latin typeface="+mn-lt"/>
                          <a:ea typeface="+mn-ea"/>
                          <a:cs typeface="B Nazanin" pitchFamily="2" charset="-78"/>
                        </a:rPr>
                        <a:t>ص</a:t>
                      </a:r>
                      <a:endParaRPr lang="en-US" sz="1800" b="1" kern="1200" dirty="0">
                        <a:solidFill>
                          <a:schemeClr val="lt1"/>
                        </a:solidFill>
                        <a:latin typeface="+mn-lt"/>
                        <a:ea typeface="+mn-ea"/>
                        <a:cs typeface="B Nazanin" pitchFamily="2" charset="-78"/>
                      </a:endParaRPr>
                    </a:p>
                    <a:p>
                      <a:pPr algn="ctr" rtl="0"/>
                      <a:r>
                        <a:rPr lang="en-US" sz="1800" dirty="0">
                          <a:cs typeface="B Nazanin" pitchFamily="2" charset="-78"/>
                        </a:rPr>
                        <a:t>Indicator</a:t>
                      </a:r>
                    </a:p>
                  </a:txBody>
                  <a:tcPr/>
                </a:tc>
                <a:extLst>
                  <a:ext uri="{0D108BD9-81ED-4DB2-BD59-A6C34878D82A}">
                    <a16:rowId xmlns:a16="http://schemas.microsoft.com/office/drawing/2014/main" val="10000"/>
                  </a:ext>
                </a:extLst>
              </a:tr>
              <a:tr h="2223751">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dk1"/>
                          </a:solidFill>
                          <a:latin typeface="+mn-lt"/>
                          <a:ea typeface="+mn-ea"/>
                          <a:cs typeface="B Nazanin" pitchFamily="2" charset="-78"/>
                        </a:rPr>
                        <a:t>به طور ایده‌آل، تحت ضمانت‌نامه نباید خسارتی در میان باشد چون ضامن در صورتی که احتمال زیان وجود داشته باشد و هر نوع خسارت بالقوه را در بررسی‌هایش کشف کند، ضمانت‌نامه را امضا نمی‌کند. </a:t>
                      </a:r>
                      <a:r>
                        <a:rPr lang="fa-IR" sz="1200" kern="1200" dirty="0">
                          <a:solidFill>
                            <a:schemeClr val="dk1"/>
                          </a:solidFill>
                          <a:latin typeface="+mn-lt"/>
                          <a:ea typeface="+mn-ea"/>
                          <a:cs typeface="B Nazanin" pitchFamily="2" charset="-78"/>
                        </a:rPr>
                        <a:t>ضمانت‌نامه</a:t>
                      </a:r>
                      <a:r>
                        <a:rPr lang="ar-SA" sz="1200" kern="1200" dirty="0">
                          <a:solidFill>
                            <a:schemeClr val="dk1"/>
                          </a:solidFill>
                          <a:latin typeface="+mn-lt"/>
                          <a:ea typeface="+mn-ea"/>
                          <a:cs typeface="B Nazanin" pitchFamily="2" charset="-78"/>
                        </a:rPr>
                        <a:t> برای جلوگیری از وقوع خسارت طراحی شده است.</a:t>
                      </a:r>
                      <a:endParaRPr lang="en-US" sz="1200" kern="1200" dirty="0">
                        <a:solidFill>
                          <a:schemeClr val="dk1"/>
                        </a:solidFill>
                        <a:latin typeface="+mn-lt"/>
                        <a:ea typeface="+mn-ea"/>
                        <a:cs typeface="B Nazanin" pitchFamily="2" charset="-7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a:cs typeface="B Nazanin" pitchFamily="2" charset="-78"/>
                        </a:rPr>
                        <a:t>Ideally, there should be no damage under the </a:t>
                      </a:r>
                      <a:r>
                        <a:rPr lang="en-US" sz="1200" b="1" kern="1200" dirty="0">
                          <a:solidFill>
                            <a:schemeClr val="tx1"/>
                          </a:solidFill>
                          <a:latin typeface="+mn-lt"/>
                          <a:ea typeface="+mn-ea"/>
                          <a:cs typeface="B Nazanin" pitchFamily="2" charset="-78"/>
                        </a:rPr>
                        <a:t>Surety bond</a:t>
                      </a:r>
                      <a:r>
                        <a:rPr lang="en-US" sz="1200" dirty="0">
                          <a:cs typeface="B Nazanin" pitchFamily="2" charset="-78"/>
                        </a:rPr>
                        <a:t> because the surety will not sign the Surety bond if there is a possibility of damage and he discovers any potential damage in his inspections. The </a:t>
                      </a:r>
                      <a:r>
                        <a:rPr lang="en-US" sz="1200" b="1" kern="1200" dirty="0">
                          <a:solidFill>
                            <a:schemeClr val="tx1"/>
                          </a:solidFill>
                          <a:latin typeface="+mn-lt"/>
                          <a:ea typeface="+mn-ea"/>
                          <a:cs typeface="B Nazanin" pitchFamily="2" charset="-78"/>
                        </a:rPr>
                        <a:t>Surety bond</a:t>
                      </a:r>
                      <a:r>
                        <a:rPr lang="en-US" sz="1200" dirty="0">
                          <a:cs typeface="B Nazanin" pitchFamily="2" charset="-78"/>
                        </a:rPr>
                        <a:t> is designed to prevent damage.</a:t>
                      </a: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dk1"/>
                          </a:solidFill>
                          <a:latin typeface="+mn-lt"/>
                          <a:ea typeface="+mn-ea"/>
                          <a:cs typeface="B Nazanin" pitchFamily="2" charset="-78"/>
                        </a:rPr>
                        <a:t>بیمه‌گر انتظار وقوع خسارت را دارد.</a:t>
                      </a:r>
                      <a:endParaRPr lang="en-US" sz="1200" kern="1200" dirty="0">
                        <a:solidFill>
                          <a:schemeClr val="dk1"/>
                        </a:solidFill>
                        <a:latin typeface="+mn-lt"/>
                        <a:ea typeface="+mn-ea"/>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200" dirty="0">
                          <a:cs typeface="B Nazanin" pitchFamily="2" charset="-78"/>
                        </a:rPr>
                        <a:t>The insurer expects the loss to occur.</a:t>
                      </a: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b="1" kern="1200" dirty="0">
                          <a:solidFill>
                            <a:schemeClr val="dk1"/>
                          </a:solidFill>
                          <a:latin typeface="+mn-lt"/>
                          <a:ea typeface="+mn-ea"/>
                          <a:cs typeface="B Nazanin" pitchFamily="2" charset="-78"/>
                        </a:rPr>
                        <a:t>انتظار وقوع خسارت</a:t>
                      </a:r>
                      <a:endParaRPr lang="en-US" sz="1200" b="1" kern="1200" dirty="0">
                        <a:solidFill>
                          <a:schemeClr val="dk1"/>
                        </a:solidFill>
                        <a:latin typeface="+mn-lt"/>
                        <a:ea typeface="+mn-ea"/>
                        <a:cs typeface="B Nazanin" pitchFamily="2" charset="-78"/>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cs typeface="B Nazanin" pitchFamily="2" charset="-78"/>
                        </a:rPr>
                        <a:t>Waiting for damage to occur</a:t>
                      </a:r>
                    </a:p>
                  </a:txBody>
                  <a:tcPr anchor="ctr"/>
                </a:tc>
                <a:extLst>
                  <a:ext uri="{0D108BD9-81ED-4DB2-BD59-A6C34878D82A}">
                    <a16:rowId xmlns:a16="http://schemas.microsoft.com/office/drawing/2014/main" val="10001"/>
                  </a:ext>
                </a:extLst>
              </a:tr>
              <a:tr h="1085492">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dk1"/>
                          </a:solidFill>
                          <a:latin typeface="+mn-lt"/>
                          <a:ea typeface="+mn-ea"/>
                          <a:cs typeface="B Nazanin" pitchFamily="2" charset="-78"/>
                        </a:rPr>
                        <a:t>خسارتی که تحت یک ضمانت‌نامه پوشش داده می‌شود ممکن است به وسیله </a:t>
                      </a:r>
                      <a:r>
                        <a:rPr lang="fa-IR" sz="1200" kern="1200" dirty="0">
                          <a:solidFill>
                            <a:schemeClr val="dk1"/>
                          </a:solidFill>
                          <a:latin typeface="+mn-lt"/>
                          <a:ea typeface="+mn-ea"/>
                          <a:cs typeface="B Nazanin" pitchFamily="2" charset="-78"/>
                        </a:rPr>
                        <a:t>متعهدله</a:t>
                      </a:r>
                      <a:r>
                        <a:rPr lang="ar-SA" sz="1200" kern="1200" dirty="0">
                          <a:solidFill>
                            <a:schemeClr val="dk1"/>
                          </a:solidFill>
                          <a:latin typeface="+mn-lt"/>
                          <a:ea typeface="+mn-ea"/>
                          <a:cs typeface="B Nazanin" pitchFamily="2" charset="-78"/>
                        </a:rPr>
                        <a:t> به صورت آگاهانه ایجاد شود.</a:t>
                      </a:r>
                      <a:endParaRPr lang="en-US" sz="1200" kern="1200" dirty="0">
                        <a:solidFill>
                          <a:schemeClr val="dk1"/>
                        </a:solidFill>
                        <a:latin typeface="+mn-lt"/>
                        <a:ea typeface="+mn-ea"/>
                        <a:cs typeface="B Nazanin" pitchFamily="2" charset="-7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a:cs typeface="B Nazanin" pitchFamily="2" charset="-78"/>
                        </a:rPr>
                        <a:t>Damages covered by a Surety bond may be intentionally incurred by the principal.</a:t>
                      </a:r>
                    </a:p>
                  </a:txBody>
                  <a:tcPr anchor="ct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dk1"/>
                          </a:solidFill>
                          <a:latin typeface="+mn-lt"/>
                          <a:ea typeface="+mn-ea"/>
                          <a:cs typeface="B Nazanin" pitchFamily="2" charset="-78"/>
                        </a:rPr>
                        <a:t>خسارت در قرارداد بیمه باید از دیدگاه بیمه‌گذار تصادفی باشد.</a:t>
                      </a:r>
                      <a:endParaRPr lang="en-US" sz="1200" kern="1200" dirty="0">
                        <a:solidFill>
                          <a:schemeClr val="dk1"/>
                        </a:solidFill>
                        <a:latin typeface="+mn-lt"/>
                        <a:ea typeface="+mn-ea"/>
                        <a:cs typeface="B Nazanin" pitchFamily="2" charset="-7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a:cs typeface="B Nazanin" pitchFamily="2" charset="-78"/>
                        </a:rPr>
                        <a:t>The damage in the insurance contract must be accidental from the insurer's point of view.</a:t>
                      </a: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b="1" kern="1200" dirty="0">
                          <a:solidFill>
                            <a:schemeClr val="dk1"/>
                          </a:solidFill>
                          <a:latin typeface="+mn-lt"/>
                          <a:ea typeface="+mn-ea"/>
                          <a:cs typeface="B Nazanin" pitchFamily="2" charset="-78"/>
                        </a:rPr>
                        <a:t>نوع خسارت</a:t>
                      </a:r>
                      <a:endParaRPr lang="en-US" sz="1200" b="1" kern="1200" dirty="0">
                        <a:solidFill>
                          <a:schemeClr val="dk1"/>
                        </a:solidFill>
                        <a:latin typeface="+mn-lt"/>
                        <a:ea typeface="+mn-ea"/>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200" dirty="0">
                          <a:cs typeface="B Nazanin" pitchFamily="2" charset="-78"/>
                        </a:rPr>
                        <a:t>Type of damage</a:t>
                      </a:r>
                    </a:p>
                  </a:txBody>
                  <a:tcPr anchor="ctr"/>
                </a:tc>
                <a:extLst>
                  <a:ext uri="{0D108BD9-81ED-4DB2-BD59-A6C34878D82A}">
                    <a16:rowId xmlns:a16="http://schemas.microsoft.com/office/drawing/2014/main" val="10002"/>
                  </a:ext>
                </a:extLst>
              </a:tr>
              <a:tr h="2269665">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dk1"/>
                          </a:solidFill>
                          <a:latin typeface="+mn-lt"/>
                          <a:ea typeface="+mn-ea"/>
                          <a:cs typeface="B Nazanin" pitchFamily="2" charset="-78"/>
                        </a:rPr>
                        <a:t>خسارت قابل بازیافت است. پس از پرداخت خسارت، ضامن انتظار دارد که خسارت را از متقاضی اوراق تضمین دریافت کند. به عبارتی ریسک همواره با متقاضی باقی است.</a:t>
                      </a:r>
                      <a:endParaRPr lang="en-US" sz="1200" kern="1200" dirty="0">
                        <a:solidFill>
                          <a:schemeClr val="dk1"/>
                        </a:solidFill>
                        <a:latin typeface="+mn-lt"/>
                        <a:ea typeface="+mn-ea"/>
                        <a:cs typeface="B Nazanin" pitchFamily="2" charset="-7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a:cs typeface="B Nazanin" pitchFamily="2" charset="-78"/>
                        </a:rPr>
                        <a:t>Damage is recyclable. After paying the damages, the surety expects to receive the damages from the applicant of the Surety bond bonds. In other words, the risk always remains with the applicant.</a:t>
                      </a:r>
                    </a:p>
                  </a:txBody>
                  <a:tcPr anchor="ct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dk1"/>
                          </a:solidFill>
                          <a:latin typeface="+mn-lt"/>
                          <a:ea typeface="+mn-ea"/>
                          <a:cs typeface="B Nazanin" pitchFamily="2" charset="-78"/>
                        </a:rPr>
                        <a:t>معمولاً خسارت قابل بازیافت نیست. هنگامی که شرکت بیمه خسارت را پرداخت می‌کند معمولاً انتظار ندارد که بیمه‌شده آن را بازپرداخت کند. به عبارتی ریسک خسارت به شرکت بیمه منتقل می‌شود.</a:t>
                      </a:r>
                      <a:endParaRPr lang="en-US" sz="1200" kern="1200" dirty="0">
                        <a:solidFill>
                          <a:schemeClr val="dk1"/>
                        </a:solidFill>
                        <a:latin typeface="+mn-lt"/>
                        <a:ea typeface="+mn-ea"/>
                        <a:cs typeface="B Nazanin" pitchFamily="2" charset="-7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a:cs typeface="B Nazanin" pitchFamily="2" charset="-78"/>
                        </a:rPr>
                        <a:t>Damage is usually not recoverable. When an insurance company pays compensation, it usually does not expect the insured to repay it. In other words, the risk of loss is transferred to the insurance company.</a:t>
                      </a: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b="1" kern="1200" dirty="0">
                          <a:solidFill>
                            <a:schemeClr val="dk1"/>
                          </a:solidFill>
                          <a:latin typeface="+mn-lt"/>
                          <a:ea typeface="+mn-ea"/>
                          <a:cs typeface="B Nazanin" pitchFamily="2" charset="-78"/>
                        </a:rPr>
                        <a:t>حق بازیافت خسارت</a:t>
                      </a:r>
                      <a:endParaRPr lang="en-US" sz="1200" b="1" kern="1200" dirty="0">
                        <a:solidFill>
                          <a:schemeClr val="dk1"/>
                        </a:solidFill>
                        <a:latin typeface="+mn-lt"/>
                        <a:ea typeface="+mn-ea"/>
                        <a:cs typeface="B Nazanin" pitchFamily="2" charset="-78"/>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cs typeface="B Nazanin" pitchFamily="2" charset="-78"/>
                        </a:rPr>
                        <a:t>The right to recover damages</a:t>
                      </a:r>
                    </a:p>
                  </a:txBody>
                  <a:tcPr anchor="ctr"/>
                </a:tc>
                <a:extLst>
                  <a:ext uri="{0D108BD9-81ED-4DB2-BD59-A6C34878D82A}">
                    <a16:rowId xmlns:a16="http://schemas.microsoft.com/office/drawing/2014/main" val="10003"/>
                  </a:ext>
                </a:extLst>
              </a:tr>
            </a:tbl>
          </a:graphicData>
        </a:graphic>
      </p:graphicFrame>
      <p:sp>
        <p:nvSpPr>
          <p:cNvPr id="10244" name="Slide Number Placeholder 3"/>
          <p:cNvSpPr>
            <a:spLocks noGrp="1"/>
          </p:cNvSpPr>
          <p:nvPr>
            <p:ph type="sldNum" sz="quarter" idx="12"/>
          </p:nvPr>
        </p:nvSpPr>
        <p:spPr bwMode="auto">
          <a:xfrm>
            <a:off x="8534400" y="5661025"/>
            <a:ext cx="388938" cy="365125"/>
          </a:xfrm>
          <a:prstGeom prst="rect">
            <a:avLst/>
          </a:prstGeom>
          <a:noFill/>
          <a:ln>
            <a:miter lim="800000"/>
            <a:headEnd/>
            <a:tailEnd/>
          </a:ln>
        </p:spPr>
        <p:txBody>
          <a:bodyPr/>
          <a:lstStyle/>
          <a:p>
            <a:r>
              <a:rPr lang="fa-IR" altLang="en-US" sz="1500" b="1" dirty="0">
                <a:solidFill>
                  <a:schemeClr val="bg1"/>
                </a:solidFill>
                <a:latin typeface="IPT Mitra" pitchFamily="2" charset="2"/>
                <a:cs typeface="B Mitra" pitchFamily="2" charset="-78"/>
              </a:rPr>
              <a:t>5</a:t>
            </a:r>
            <a:endParaRPr lang="en-US" altLang="en-US" sz="1500" b="1" dirty="0">
              <a:solidFill>
                <a:schemeClr val="bg1"/>
              </a:solidFill>
              <a:latin typeface="IPT Mitra" pitchFamily="2" charset="2"/>
              <a:cs typeface="B Mitra"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50800"/>
            <a:ext cx="7924800" cy="660400"/>
          </a:xfrm>
        </p:spPr>
        <p:txBody>
          <a:bodyPr>
            <a:noAutofit/>
          </a:bodyPr>
          <a:lstStyle/>
          <a:p>
            <a:pPr algn="ctr" rtl="1" eaLnBrk="1" hangingPunct="1">
              <a:lnSpc>
                <a:spcPct val="120000"/>
              </a:lnSpc>
            </a:pPr>
            <a:r>
              <a:rPr lang="ar-SA" altLang="en-US" sz="1400" b="1" dirty="0">
                <a:solidFill>
                  <a:schemeClr val="tx1"/>
                </a:solidFill>
                <a:cs typeface="B Mitra" pitchFamily="2" charset="-78"/>
              </a:rPr>
              <a:t>مروری بر وجوه افتراق بین بیمه‌نامه و ضمانت‌نامه</a:t>
            </a:r>
            <a:br>
              <a:rPr lang="en-US" altLang="en-US" sz="1400" b="1" dirty="0">
                <a:solidFill>
                  <a:schemeClr val="tx1"/>
                </a:solidFill>
                <a:cs typeface="B Mitra" pitchFamily="2" charset="-78"/>
              </a:rPr>
            </a:br>
            <a:r>
              <a:rPr lang="en-US" altLang="en-US" sz="1400" b="1" dirty="0">
                <a:solidFill>
                  <a:schemeClr val="tx1"/>
                </a:solidFill>
                <a:cs typeface="B Mitra" pitchFamily="2" charset="-78"/>
              </a:rPr>
              <a:t>An overview of the differences between insurance and Surety bond</a:t>
            </a:r>
            <a:endParaRPr lang="en-US" altLang="en-US" sz="1400" b="1" dirty="0">
              <a:solidFill>
                <a:schemeClr val="tx1"/>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86486283"/>
              </p:ext>
            </p:extLst>
          </p:nvPr>
        </p:nvGraphicFramePr>
        <p:xfrm>
          <a:off x="220662" y="738497"/>
          <a:ext cx="7924800" cy="6126480"/>
        </p:xfrm>
        <a:graphic>
          <a:graphicData uri="http://schemas.openxmlformats.org/drawingml/2006/table">
            <a:tbl>
              <a:tblPr firstRow="1" bandRow="1">
                <a:tableStyleId>{F5AB1C69-6EDB-4FF4-983F-18BD219EF322}</a:tableStyleId>
              </a:tblPr>
              <a:tblGrid>
                <a:gridCol w="2641600">
                  <a:extLst>
                    <a:ext uri="{9D8B030D-6E8A-4147-A177-3AD203B41FA5}">
                      <a16:colId xmlns:a16="http://schemas.microsoft.com/office/drawing/2014/main" val="20000"/>
                    </a:ext>
                  </a:extLst>
                </a:gridCol>
                <a:gridCol w="3522133">
                  <a:extLst>
                    <a:ext uri="{9D8B030D-6E8A-4147-A177-3AD203B41FA5}">
                      <a16:colId xmlns:a16="http://schemas.microsoft.com/office/drawing/2014/main" val="20001"/>
                    </a:ext>
                  </a:extLst>
                </a:gridCol>
                <a:gridCol w="1761067">
                  <a:extLst>
                    <a:ext uri="{9D8B030D-6E8A-4147-A177-3AD203B41FA5}">
                      <a16:colId xmlns:a16="http://schemas.microsoft.com/office/drawing/2014/main" val="20002"/>
                    </a:ext>
                  </a:extLst>
                </a:gridCol>
              </a:tblGrid>
              <a:tr h="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b="1" kern="1200" dirty="0">
                          <a:solidFill>
                            <a:schemeClr val="lt1"/>
                          </a:solidFill>
                          <a:latin typeface="+mn-lt"/>
                          <a:ea typeface="+mn-ea"/>
                          <a:cs typeface="B Nazanin" pitchFamily="2" charset="-78"/>
                        </a:rPr>
                        <a:t>ضمانت‌نامه</a:t>
                      </a:r>
                      <a:endParaRPr lang="fa-IR" sz="1200" b="1" kern="1200" dirty="0">
                        <a:solidFill>
                          <a:schemeClr val="lt1"/>
                        </a:solidFill>
                        <a:latin typeface="+mn-lt"/>
                        <a:ea typeface="+mn-ea"/>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B Nazanin" pitchFamily="2" charset="-78"/>
                        </a:rPr>
                        <a:t>Surety bond</a:t>
                      </a:r>
                      <a:endParaRPr lang="en-US" sz="1200" dirty="0">
                        <a:cs typeface="B Nazanin"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b="1" kern="1200" dirty="0">
                          <a:solidFill>
                            <a:schemeClr val="lt1"/>
                          </a:solidFill>
                          <a:latin typeface="+mn-lt"/>
                          <a:ea typeface="+mn-ea"/>
                          <a:cs typeface="B Nazanin" pitchFamily="2" charset="-78"/>
                        </a:rPr>
                        <a:t>بیمه‌نامه</a:t>
                      </a:r>
                      <a:endParaRPr lang="fa-IR" sz="1200" b="1" kern="1200" dirty="0">
                        <a:solidFill>
                          <a:schemeClr val="lt1"/>
                        </a:solidFill>
                        <a:latin typeface="+mn-lt"/>
                        <a:ea typeface="+mn-ea"/>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200" dirty="0">
                          <a:cs typeface="B Nazanin" pitchFamily="2" charset="-78"/>
                        </a:rPr>
                        <a:t>Policy</a:t>
                      </a:r>
                    </a:p>
                  </a:txBody>
                  <a:tcPr anchor="ctr"/>
                </a:tc>
                <a:tc>
                  <a:txBody>
                    <a:bodyPr/>
                    <a:lstStyle/>
                    <a:p>
                      <a:pPr algn="ctr" rtl="1"/>
                      <a:r>
                        <a:rPr lang="ar-SA" sz="1200" b="1" kern="1200" dirty="0">
                          <a:solidFill>
                            <a:schemeClr val="lt1"/>
                          </a:solidFill>
                          <a:latin typeface="+mn-lt"/>
                          <a:ea typeface="+mn-ea"/>
                          <a:cs typeface="B Nazanin" pitchFamily="2" charset="-78"/>
                        </a:rPr>
                        <a:t>شاخص</a:t>
                      </a:r>
                      <a:r>
                        <a:rPr lang="fa-IR" sz="1200" b="1" kern="1200" dirty="0">
                          <a:solidFill>
                            <a:schemeClr val="lt1"/>
                          </a:solidFill>
                          <a:latin typeface="+mn-lt"/>
                          <a:ea typeface="+mn-ea"/>
                          <a:cs typeface="B Nazanin" pitchFamily="2" charset="-78"/>
                        </a:rPr>
                        <a:t> </a:t>
                      </a:r>
                      <a:r>
                        <a:rPr lang="en-US" sz="1200" dirty="0">
                          <a:cs typeface="B Nazanin" pitchFamily="2" charset="-78"/>
                        </a:rPr>
                        <a:t>Indicator</a:t>
                      </a:r>
                    </a:p>
                  </a:txBody>
                  <a:tcPr anchor="ctr"/>
                </a:tc>
                <a:extLst>
                  <a:ext uri="{0D108BD9-81ED-4DB2-BD59-A6C34878D82A}">
                    <a16:rowId xmlns:a16="http://schemas.microsoft.com/office/drawing/2014/main" val="10000"/>
                  </a:ext>
                </a:extLst>
              </a:tr>
              <a:tr h="60117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dk1"/>
                          </a:solidFill>
                          <a:latin typeface="+mn-lt"/>
                          <a:ea typeface="+mn-ea"/>
                          <a:cs typeface="B Nazanin" pitchFamily="2" charset="-78"/>
                        </a:rPr>
                        <a:t>با توجه به این‌که </a:t>
                      </a:r>
                      <a:r>
                        <a:rPr lang="fa-IR" sz="1200" kern="1200" dirty="0">
                          <a:solidFill>
                            <a:schemeClr val="dk1"/>
                          </a:solidFill>
                          <a:latin typeface="+mn-lt"/>
                          <a:ea typeface="+mn-ea"/>
                          <a:cs typeface="B Nazanin" pitchFamily="2" charset="-78"/>
                        </a:rPr>
                        <a:t>ضمانت‌نامه</a:t>
                      </a:r>
                      <a:r>
                        <a:rPr lang="ar-SA" sz="1200" kern="1200" dirty="0">
                          <a:solidFill>
                            <a:schemeClr val="dk1"/>
                          </a:solidFill>
                          <a:latin typeface="+mn-lt"/>
                          <a:ea typeface="+mn-ea"/>
                          <a:cs typeface="B Nazanin" pitchFamily="2" charset="-78"/>
                        </a:rPr>
                        <a:t> تعهدی به نفع شخص ثالث است لذا فسخ‌ناپذیر است.</a:t>
                      </a:r>
                      <a:endParaRPr lang="fa-IR" sz="1200" kern="1200" dirty="0">
                        <a:solidFill>
                          <a:schemeClr val="dk1"/>
                        </a:solidFill>
                        <a:latin typeface="+mn-lt"/>
                        <a:ea typeface="+mn-ea"/>
                        <a:cs typeface="B Nazanin" pitchFamily="2" charset="-78"/>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cs typeface="B Nazanin" pitchFamily="2" charset="-78"/>
                        </a:rPr>
                        <a:t>Given that the </a:t>
                      </a:r>
                      <a:r>
                        <a:rPr lang="en-US" sz="1200" b="1" kern="1200" dirty="0">
                          <a:solidFill>
                            <a:schemeClr val="tx1"/>
                          </a:solidFill>
                          <a:latin typeface="+mn-lt"/>
                          <a:ea typeface="+mn-ea"/>
                          <a:cs typeface="B Nazanin" pitchFamily="2" charset="-78"/>
                        </a:rPr>
                        <a:t>Surety bond</a:t>
                      </a:r>
                      <a:r>
                        <a:rPr lang="en-US" sz="1200" dirty="0">
                          <a:cs typeface="B Nazanin" pitchFamily="2" charset="-78"/>
                        </a:rPr>
                        <a:t> is an obligation in favor of a third party, it is irrevocable.</a:t>
                      </a: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dk1"/>
                          </a:solidFill>
                          <a:latin typeface="+mn-lt"/>
                          <a:ea typeface="+mn-ea"/>
                          <a:cs typeface="B Nazanin" pitchFamily="2" charset="-78"/>
                        </a:rPr>
                        <a:t>قابل فسخ است.</a:t>
                      </a:r>
                      <a:endParaRPr lang="fa-IR" sz="1200" kern="1200" dirty="0">
                        <a:solidFill>
                          <a:schemeClr val="dk1"/>
                        </a:solidFill>
                        <a:latin typeface="+mn-lt"/>
                        <a:ea typeface="+mn-ea"/>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200" dirty="0">
                          <a:cs typeface="B Nazanin" pitchFamily="2" charset="-78"/>
                        </a:rPr>
                        <a:t>Can be revoked.</a:t>
                      </a: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b="1" kern="1200" dirty="0">
                          <a:solidFill>
                            <a:schemeClr val="dk1"/>
                          </a:solidFill>
                          <a:latin typeface="+mn-lt"/>
                          <a:ea typeface="+mn-ea"/>
                          <a:cs typeface="B Nazanin" pitchFamily="2" charset="-78"/>
                        </a:rPr>
                        <a:t>قابلیت فسخ</a:t>
                      </a:r>
                      <a:endParaRPr lang="fa-IR" sz="1200" b="1" kern="1200" dirty="0">
                        <a:solidFill>
                          <a:schemeClr val="dk1"/>
                        </a:solidFill>
                        <a:latin typeface="+mn-lt"/>
                        <a:ea typeface="+mn-ea"/>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200" dirty="0">
                          <a:cs typeface="B Nazanin" pitchFamily="2" charset="-78"/>
                        </a:rPr>
                        <a:t>Ability to terminate</a:t>
                      </a:r>
                    </a:p>
                  </a:txBody>
                  <a:tcPr anchor="ctr"/>
                </a:tc>
                <a:extLst>
                  <a:ext uri="{0D108BD9-81ED-4DB2-BD59-A6C34878D82A}">
                    <a16:rowId xmlns:a16="http://schemas.microsoft.com/office/drawing/2014/main" val="10001"/>
                  </a:ext>
                </a:extLst>
              </a:tr>
              <a:tr h="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dk1"/>
                          </a:solidFill>
                          <a:latin typeface="+mn-lt"/>
                          <a:ea typeface="+mn-ea"/>
                          <a:cs typeface="B Nazanin" pitchFamily="2" charset="-78"/>
                        </a:rPr>
                        <a:t>توسط شرکت‌های بیمه، مؤسسات تضمین و بانک‌ها صادر می‌شود.</a:t>
                      </a:r>
                      <a:endParaRPr lang="fa-IR" sz="1200" kern="1200" dirty="0">
                        <a:solidFill>
                          <a:schemeClr val="dk1"/>
                        </a:solidFill>
                        <a:latin typeface="+mn-lt"/>
                        <a:ea typeface="+mn-ea"/>
                        <a:cs typeface="B Nazanin" pitchFamily="2" charset="-78"/>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B Nazanin" pitchFamily="2" charset="-78"/>
                        </a:rPr>
                        <a:t>Issued by insurance companies, Surety bond institutions and banks.</a:t>
                      </a:r>
                    </a:p>
                    <a:p>
                      <a:pPr marL="0" marR="0" indent="0" algn="ctr" defTabSz="914400" rtl="1" eaLnBrk="1" fontAlgn="auto" latinLnBrk="0" hangingPunct="1">
                        <a:lnSpc>
                          <a:spcPct val="100000"/>
                        </a:lnSpc>
                        <a:spcBef>
                          <a:spcPts val="0"/>
                        </a:spcBef>
                        <a:spcAft>
                          <a:spcPts val="0"/>
                        </a:spcAft>
                        <a:buClrTx/>
                        <a:buSzTx/>
                        <a:buFontTx/>
                        <a:buNone/>
                        <a:tabLst/>
                        <a:defRPr/>
                      </a:pPr>
                      <a:endParaRPr lang="en-US" sz="1200" dirty="0">
                        <a:cs typeface="B Nazanin"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dk1"/>
                          </a:solidFill>
                          <a:latin typeface="+mn-lt"/>
                          <a:ea typeface="+mn-ea"/>
                          <a:cs typeface="B Nazanin" pitchFamily="2" charset="-78"/>
                        </a:rPr>
                        <a:t>توسط شرکت بیمه صادر می‌شود</a:t>
                      </a:r>
                      <a:endParaRPr lang="fa-IR" sz="1200" kern="1200" dirty="0">
                        <a:solidFill>
                          <a:schemeClr val="dk1"/>
                        </a:solidFill>
                        <a:latin typeface="+mn-lt"/>
                        <a:ea typeface="+mn-ea"/>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200" dirty="0">
                          <a:cs typeface="B Nazanin" pitchFamily="2" charset="-78"/>
                        </a:rPr>
                        <a:t>Issued by the insurance company</a:t>
                      </a: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b="1" kern="1200" dirty="0">
                          <a:solidFill>
                            <a:schemeClr val="dk1"/>
                          </a:solidFill>
                          <a:latin typeface="+mn-lt"/>
                          <a:ea typeface="+mn-ea"/>
                          <a:cs typeface="B Nazanin" pitchFamily="2" charset="-78"/>
                        </a:rPr>
                        <a:t>صادرکننده</a:t>
                      </a:r>
                      <a:endParaRPr lang="fa-IR" sz="1200" b="1" kern="1200" dirty="0">
                        <a:solidFill>
                          <a:schemeClr val="dk1"/>
                        </a:solidFill>
                        <a:latin typeface="+mn-lt"/>
                        <a:ea typeface="+mn-ea"/>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B Nazanin" pitchFamily="2" charset="-78"/>
                        </a:rPr>
                        <a:t>exporter</a:t>
                      </a:r>
                    </a:p>
                    <a:p>
                      <a:pPr marL="0" marR="0" indent="0" algn="ctr" defTabSz="914400" rtl="1" eaLnBrk="1" fontAlgn="auto" latinLnBrk="0" hangingPunct="1">
                        <a:lnSpc>
                          <a:spcPct val="100000"/>
                        </a:lnSpc>
                        <a:spcBef>
                          <a:spcPts val="0"/>
                        </a:spcBef>
                        <a:spcAft>
                          <a:spcPts val="0"/>
                        </a:spcAft>
                        <a:buClrTx/>
                        <a:buSzTx/>
                        <a:buFontTx/>
                        <a:buNone/>
                        <a:tabLst/>
                        <a:defRPr/>
                      </a:pPr>
                      <a:endParaRPr lang="en-US" sz="1200" dirty="0">
                        <a:cs typeface="B Nazanin" pitchFamily="2" charset="-78"/>
                      </a:endParaRPr>
                    </a:p>
                  </a:txBody>
                  <a:tcPr anchor="ctr"/>
                </a:tc>
                <a:extLst>
                  <a:ext uri="{0D108BD9-81ED-4DB2-BD59-A6C34878D82A}">
                    <a16:rowId xmlns:a16="http://schemas.microsoft.com/office/drawing/2014/main" val="10002"/>
                  </a:ext>
                </a:extLst>
              </a:tr>
              <a:tr h="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dk1"/>
                          </a:solidFill>
                          <a:latin typeface="+mn-lt"/>
                          <a:ea typeface="+mn-ea"/>
                          <a:cs typeface="B Nazanin" pitchFamily="2" charset="-78"/>
                        </a:rPr>
                        <a:t>لحاظ نمی‌گردد.</a:t>
                      </a:r>
                      <a:endParaRPr lang="fa-IR" sz="1200" kern="1200" dirty="0">
                        <a:solidFill>
                          <a:schemeClr val="dk1"/>
                        </a:solidFill>
                        <a:latin typeface="+mn-lt"/>
                        <a:ea typeface="+mn-ea"/>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B Nazanin" pitchFamily="2" charset="-78"/>
                        </a:rPr>
                        <a:t>Not considered.</a:t>
                      </a:r>
                    </a:p>
                    <a:p>
                      <a:pPr marL="0" marR="0" indent="0" algn="ctr" defTabSz="914400" rtl="1" eaLnBrk="1" fontAlgn="auto" latinLnBrk="0" hangingPunct="1">
                        <a:lnSpc>
                          <a:spcPct val="100000"/>
                        </a:lnSpc>
                        <a:spcBef>
                          <a:spcPts val="0"/>
                        </a:spcBef>
                        <a:spcAft>
                          <a:spcPts val="0"/>
                        </a:spcAft>
                        <a:buClrTx/>
                        <a:buSzTx/>
                        <a:buFontTx/>
                        <a:buNone/>
                        <a:tabLst/>
                        <a:defRPr/>
                      </a:pPr>
                      <a:endParaRPr lang="en-US" sz="1200" dirty="0">
                        <a:cs typeface="B Nazanin"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dk1"/>
                          </a:solidFill>
                          <a:latin typeface="+mn-lt"/>
                          <a:ea typeface="+mn-ea"/>
                          <a:cs typeface="B Nazanin" pitchFamily="2" charset="-78"/>
                        </a:rPr>
                        <a:t>لحاظ می‌گردد.</a:t>
                      </a:r>
                      <a:endParaRPr lang="fa-IR" sz="1200" kern="1200" dirty="0">
                        <a:solidFill>
                          <a:schemeClr val="dk1"/>
                        </a:solidFill>
                        <a:latin typeface="+mn-lt"/>
                        <a:ea typeface="+mn-ea"/>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B Nazanin" pitchFamily="2" charset="-78"/>
                        </a:rPr>
                        <a:t>Is taken into account.</a:t>
                      </a:r>
                    </a:p>
                    <a:p>
                      <a:pPr marL="0" marR="0" indent="0" algn="ctr" defTabSz="914400" rtl="1" eaLnBrk="1" fontAlgn="auto" latinLnBrk="0" hangingPunct="1">
                        <a:lnSpc>
                          <a:spcPct val="100000"/>
                        </a:lnSpc>
                        <a:spcBef>
                          <a:spcPts val="0"/>
                        </a:spcBef>
                        <a:spcAft>
                          <a:spcPts val="0"/>
                        </a:spcAft>
                        <a:buClrTx/>
                        <a:buSzTx/>
                        <a:buFontTx/>
                        <a:buNone/>
                        <a:tabLst/>
                        <a:defRPr/>
                      </a:pPr>
                      <a:endParaRPr lang="en-US" sz="1200" dirty="0">
                        <a:cs typeface="B Nazanin"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b="1" kern="1200" dirty="0">
                          <a:solidFill>
                            <a:schemeClr val="dk1"/>
                          </a:solidFill>
                          <a:latin typeface="+mn-lt"/>
                          <a:ea typeface="+mn-ea"/>
                          <a:cs typeface="B Nazanin" pitchFamily="2" charset="-78"/>
                        </a:rPr>
                        <a:t>فرانشیز</a:t>
                      </a:r>
                      <a:endParaRPr lang="fa-IR" sz="1200" b="1" kern="1200" dirty="0">
                        <a:solidFill>
                          <a:schemeClr val="dk1"/>
                        </a:solidFill>
                        <a:latin typeface="+mn-lt"/>
                        <a:ea typeface="+mn-ea"/>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B Nazanin" pitchFamily="2" charset="-78"/>
                        </a:rPr>
                        <a:t>Franchise</a:t>
                      </a:r>
                    </a:p>
                    <a:p>
                      <a:pPr marL="0" marR="0" indent="0" algn="ctr" defTabSz="914400" rtl="1" eaLnBrk="1" fontAlgn="auto" latinLnBrk="0" hangingPunct="1">
                        <a:lnSpc>
                          <a:spcPct val="100000"/>
                        </a:lnSpc>
                        <a:spcBef>
                          <a:spcPts val="0"/>
                        </a:spcBef>
                        <a:spcAft>
                          <a:spcPts val="0"/>
                        </a:spcAft>
                        <a:buClrTx/>
                        <a:buSzTx/>
                        <a:buFontTx/>
                        <a:buNone/>
                        <a:tabLst/>
                        <a:defRPr/>
                      </a:pPr>
                      <a:endParaRPr lang="en-US" sz="1200" dirty="0">
                        <a:cs typeface="B Nazanin" pitchFamily="2" charset="-78"/>
                      </a:endParaRPr>
                    </a:p>
                  </a:txBody>
                  <a:tcPr anchor="ctr"/>
                </a:tc>
                <a:extLst>
                  <a:ext uri="{0D108BD9-81ED-4DB2-BD59-A6C34878D82A}">
                    <a16:rowId xmlns:a16="http://schemas.microsoft.com/office/drawing/2014/main" val="10003"/>
                  </a:ext>
                </a:extLst>
              </a:tr>
              <a:tr h="2864999">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dk1"/>
                          </a:solidFill>
                          <a:latin typeface="+mn-lt"/>
                          <a:ea typeface="+mn-ea"/>
                          <a:cs typeface="B Nazanin" pitchFamily="2" charset="-78"/>
                        </a:rPr>
                        <a:t>در صدور ضمانت‌نامه ریسک عدم ایفای تعهدات، ریسکی تعهدی و ارادی محسوب می‌شود و در مقابل کارمزد، به ریسک اعتباری پرداخت وجه ضمانت‌نامه توسط ضامن تبدیل می‌شود. بنابراین ضمانت‌نامه از ریسک بسیار کمتری برای صادرکننده آن (ضامن) برخوردار است.</a:t>
                      </a:r>
                      <a:endParaRPr lang="fa-IR" sz="1200" kern="1200" dirty="0">
                        <a:solidFill>
                          <a:schemeClr val="dk1"/>
                        </a:solidFill>
                        <a:latin typeface="+mn-lt"/>
                        <a:ea typeface="+mn-ea"/>
                        <a:cs typeface="B Nazanin" pitchFamily="2" charset="-78"/>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B Nazanin" pitchFamily="2" charset="-78"/>
                        </a:rPr>
                        <a:t>In issuing a </a:t>
                      </a:r>
                      <a:r>
                        <a:rPr lang="en-US" sz="1200" b="1" kern="1200" dirty="0">
                          <a:solidFill>
                            <a:schemeClr val="tx1"/>
                          </a:solidFill>
                          <a:latin typeface="+mn-lt"/>
                          <a:ea typeface="+mn-ea"/>
                          <a:cs typeface="B Nazanin" pitchFamily="2" charset="-78"/>
                        </a:rPr>
                        <a:t>Surety bond</a:t>
                      </a:r>
                      <a:r>
                        <a:rPr lang="en-US" sz="1200" kern="1200" dirty="0">
                          <a:solidFill>
                            <a:schemeClr val="dk1"/>
                          </a:solidFill>
                          <a:latin typeface="+mn-lt"/>
                          <a:ea typeface="+mn-ea"/>
                          <a:cs typeface="B Nazanin" pitchFamily="2" charset="-78"/>
                        </a:rPr>
                        <a:t>, the risk of non-fulfillment of obligations is considered as an obligation and voluntary risk, and in return for the commission, it becomes a credit risk of the </a:t>
                      </a:r>
                      <a:r>
                        <a:rPr lang="en-US" sz="1200" b="1" kern="1200" dirty="0">
                          <a:solidFill>
                            <a:schemeClr val="tx1"/>
                          </a:solidFill>
                          <a:latin typeface="+mn-lt"/>
                          <a:ea typeface="+mn-ea"/>
                          <a:cs typeface="B Nazanin" pitchFamily="2" charset="-78"/>
                        </a:rPr>
                        <a:t>Surety bond</a:t>
                      </a:r>
                      <a:r>
                        <a:rPr lang="en-US" sz="1200" kern="1200" dirty="0">
                          <a:solidFill>
                            <a:schemeClr val="dk1"/>
                          </a:solidFill>
                          <a:latin typeface="+mn-lt"/>
                          <a:ea typeface="+mn-ea"/>
                          <a:cs typeface="B Nazanin" pitchFamily="2" charset="-78"/>
                        </a:rPr>
                        <a:t> being paid by the surety. Therefore, the </a:t>
                      </a:r>
                      <a:r>
                        <a:rPr lang="en-US" sz="1200" b="1" kern="1200" dirty="0">
                          <a:solidFill>
                            <a:schemeClr val="tx1"/>
                          </a:solidFill>
                          <a:latin typeface="+mn-lt"/>
                          <a:ea typeface="+mn-ea"/>
                          <a:cs typeface="B Nazanin" pitchFamily="2" charset="-78"/>
                        </a:rPr>
                        <a:t>Surety bond</a:t>
                      </a:r>
                      <a:r>
                        <a:rPr lang="en-US" sz="1200" kern="1200" dirty="0">
                          <a:solidFill>
                            <a:schemeClr val="dk1"/>
                          </a:solidFill>
                          <a:latin typeface="+mn-lt"/>
                          <a:ea typeface="+mn-ea"/>
                          <a:cs typeface="B Nazanin" pitchFamily="2" charset="-78"/>
                        </a:rPr>
                        <a:t> has a much lower risk for its issuer (surety).</a:t>
                      </a:r>
                    </a:p>
                    <a:p>
                      <a:pPr marL="0" marR="0" indent="0" algn="ctr" defTabSz="914400" rtl="1" eaLnBrk="1" fontAlgn="auto" latinLnBrk="0" hangingPunct="1">
                        <a:lnSpc>
                          <a:spcPct val="100000"/>
                        </a:lnSpc>
                        <a:spcBef>
                          <a:spcPts val="0"/>
                        </a:spcBef>
                        <a:spcAft>
                          <a:spcPts val="0"/>
                        </a:spcAft>
                        <a:buClrTx/>
                        <a:buSzTx/>
                        <a:buFontTx/>
                        <a:buNone/>
                        <a:tabLst/>
                        <a:defRPr/>
                      </a:pPr>
                      <a:endParaRPr lang="en-US" sz="1200" dirty="0">
                        <a:cs typeface="B Nazanin"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dk1"/>
                          </a:solidFill>
                          <a:latin typeface="+mn-lt"/>
                          <a:ea typeface="+mn-ea"/>
                          <a:cs typeface="B Nazanin" pitchFamily="2" charset="-78"/>
                        </a:rPr>
                        <a:t>شرکت بیمه با ریسک اقتصادی مواجه است زیرا در صورت بروز خسارت باید وجه مربوطه از محل حق‌بیمه دریافتی پرداخت شود. </a:t>
                      </a:r>
                      <a:endParaRPr lang="en-US" sz="1200" kern="1200" dirty="0">
                        <a:solidFill>
                          <a:schemeClr val="dk1"/>
                        </a:solidFill>
                        <a:latin typeface="+mn-lt"/>
                        <a:ea typeface="+mn-ea"/>
                        <a:cs typeface="B Nazanin" pitchFamily="2" charset="-78"/>
                      </a:endParaRPr>
                    </a:p>
                    <a:p>
                      <a:pPr marL="0" marR="0" indent="0" algn="l" defTabSz="914400" rtl="1" eaLnBrk="1" fontAlgn="auto" latinLnBrk="0" hangingPunct="1">
                        <a:lnSpc>
                          <a:spcPct val="100000"/>
                        </a:lnSpc>
                        <a:spcBef>
                          <a:spcPts val="0"/>
                        </a:spcBef>
                        <a:spcAft>
                          <a:spcPts val="0"/>
                        </a:spcAft>
                        <a:buClrTx/>
                        <a:buSzTx/>
                        <a:buFontTx/>
                        <a:buNone/>
                        <a:tabLst/>
                        <a:defRPr/>
                      </a:pPr>
                      <a:r>
                        <a:rPr lang="en-US" sz="1200" dirty="0">
                          <a:cs typeface="B Nazanin" pitchFamily="2" charset="-78"/>
                        </a:rPr>
                        <a:t>The insurance company faces an economic risk because in the event of a loss, the relevant amount must be paid from the place of the insurance premium received.</a:t>
                      </a: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b="1" kern="1200" dirty="0">
                          <a:solidFill>
                            <a:schemeClr val="dk1"/>
                          </a:solidFill>
                          <a:latin typeface="+mn-lt"/>
                          <a:ea typeface="+mn-ea"/>
                          <a:cs typeface="B Nazanin" pitchFamily="2" charset="-78"/>
                        </a:rPr>
                        <a:t>نوع ریسک</a:t>
                      </a:r>
                      <a:endParaRPr lang="en-US" sz="1200" kern="1200" dirty="0">
                        <a:solidFill>
                          <a:schemeClr val="dk1"/>
                        </a:solidFill>
                        <a:latin typeface="+mn-lt"/>
                        <a:ea typeface="+mn-ea"/>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200" dirty="0">
                          <a:cs typeface="B Nazanin" pitchFamily="2" charset="-78"/>
                        </a:rPr>
                        <a:t>Type of risk</a:t>
                      </a:r>
                    </a:p>
                  </a:txBody>
                  <a:tcPr anchor="ctr"/>
                </a:tc>
                <a:extLst>
                  <a:ext uri="{0D108BD9-81ED-4DB2-BD59-A6C34878D82A}">
                    <a16:rowId xmlns:a16="http://schemas.microsoft.com/office/drawing/2014/main" val="10004"/>
                  </a:ext>
                </a:extLst>
              </a:tr>
            </a:tbl>
          </a:graphicData>
        </a:graphic>
      </p:graphicFrame>
      <p:sp>
        <p:nvSpPr>
          <p:cNvPr id="10244" name="Slide Number Placeholder 3"/>
          <p:cNvSpPr>
            <a:spLocks noGrp="1"/>
          </p:cNvSpPr>
          <p:nvPr>
            <p:ph type="sldNum" sz="quarter" idx="12"/>
          </p:nvPr>
        </p:nvSpPr>
        <p:spPr bwMode="auto">
          <a:xfrm>
            <a:off x="8534400" y="5661025"/>
            <a:ext cx="388938" cy="365125"/>
          </a:xfrm>
          <a:prstGeom prst="rect">
            <a:avLst/>
          </a:prstGeom>
          <a:noFill/>
          <a:ln>
            <a:miter lim="800000"/>
            <a:headEnd/>
            <a:tailEnd/>
          </a:ln>
        </p:spPr>
        <p:txBody>
          <a:bodyPr/>
          <a:lstStyle/>
          <a:p>
            <a:r>
              <a:rPr lang="fa-IR" altLang="en-US" sz="1500" b="1" dirty="0">
                <a:solidFill>
                  <a:schemeClr val="bg1"/>
                </a:solidFill>
                <a:latin typeface="IPT Mitra" pitchFamily="2" charset="2"/>
                <a:cs typeface="B Mitra" pitchFamily="2" charset="-78"/>
              </a:rPr>
              <a:t>5</a:t>
            </a:r>
            <a:endParaRPr lang="en-US" altLang="en-US" sz="1500" b="1" dirty="0">
              <a:solidFill>
                <a:schemeClr val="bg1"/>
              </a:solidFill>
              <a:latin typeface="IPT Mitra" pitchFamily="2" charset="2"/>
              <a:cs typeface="B Mitra" pitchFamily="2"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69543" y="0"/>
            <a:ext cx="7467600" cy="736600"/>
          </a:xfrm>
        </p:spPr>
        <p:txBody>
          <a:bodyPr>
            <a:noAutofit/>
          </a:bodyPr>
          <a:lstStyle/>
          <a:p>
            <a:pPr algn="ctr" rtl="1" eaLnBrk="1" hangingPunct="1">
              <a:lnSpc>
                <a:spcPct val="120000"/>
              </a:lnSpc>
            </a:pPr>
            <a:r>
              <a:rPr lang="ar-SA" altLang="en-US" sz="1200" b="1" dirty="0">
                <a:solidFill>
                  <a:schemeClr val="tx1"/>
                </a:solidFill>
                <a:cs typeface="B Mitra" pitchFamily="2" charset="-78"/>
              </a:rPr>
              <a:t>مروری بر وجوه افتراق بین بیمه‌نامه و ضمانت‌نامه</a:t>
            </a:r>
            <a:br>
              <a:rPr lang="en-US" altLang="en-US" sz="1200" b="1" dirty="0">
                <a:solidFill>
                  <a:schemeClr val="tx1"/>
                </a:solidFill>
                <a:cs typeface="B Mitra" pitchFamily="2" charset="-78"/>
              </a:rPr>
            </a:br>
            <a:r>
              <a:rPr lang="en-US" altLang="en-US" sz="1200" b="1" dirty="0">
                <a:solidFill>
                  <a:schemeClr val="tx1"/>
                </a:solidFill>
                <a:cs typeface="B Mitra" pitchFamily="2" charset="-78"/>
              </a:rPr>
              <a:t>An overview of the differences between insurance and Surety bond</a:t>
            </a:r>
            <a:endParaRPr lang="en-US" altLang="en-US" sz="1200" b="1" dirty="0">
              <a:solidFill>
                <a:schemeClr val="tx1"/>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15521803"/>
              </p:ext>
            </p:extLst>
          </p:nvPr>
        </p:nvGraphicFramePr>
        <p:xfrm>
          <a:off x="94965" y="766170"/>
          <a:ext cx="7816755" cy="6091829"/>
        </p:xfrm>
        <a:graphic>
          <a:graphicData uri="http://schemas.openxmlformats.org/drawingml/2006/table">
            <a:tbl>
              <a:tblPr firstRow="1" bandRow="1">
                <a:tableStyleId>{F5AB1C69-6EDB-4FF4-983F-18BD219EF322}</a:tableStyleId>
              </a:tblPr>
              <a:tblGrid>
                <a:gridCol w="3647819">
                  <a:extLst>
                    <a:ext uri="{9D8B030D-6E8A-4147-A177-3AD203B41FA5}">
                      <a16:colId xmlns:a16="http://schemas.microsoft.com/office/drawing/2014/main" val="20000"/>
                    </a:ext>
                  </a:extLst>
                </a:gridCol>
                <a:gridCol w="3126702">
                  <a:extLst>
                    <a:ext uri="{9D8B030D-6E8A-4147-A177-3AD203B41FA5}">
                      <a16:colId xmlns:a16="http://schemas.microsoft.com/office/drawing/2014/main" val="20001"/>
                    </a:ext>
                  </a:extLst>
                </a:gridCol>
                <a:gridCol w="1042234">
                  <a:extLst>
                    <a:ext uri="{9D8B030D-6E8A-4147-A177-3AD203B41FA5}">
                      <a16:colId xmlns:a16="http://schemas.microsoft.com/office/drawing/2014/main" val="20002"/>
                    </a:ext>
                  </a:extLst>
                </a:gridCol>
              </a:tblGrid>
              <a:tr h="387449">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900" b="1" kern="1200" dirty="0">
                          <a:solidFill>
                            <a:schemeClr val="lt1"/>
                          </a:solidFill>
                          <a:latin typeface="+mn-lt"/>
                          <a:ea typeface="+mn-ea"/>
                          <a:cs typeface="B Nazanin" pitchFamily="2" charset="-78"/>
                        </a:rPr>
                        <a:t>ضمانت‌نامه</a:t>
                      </a:r>
                      <a:endParaRPr lang="fa-IR" sz="900" b="1" kern="1200" dirty="0">
                        <a:solidFill>
                          <a:schemeClr val="lt1"/>
                        </a:solidFill>
                        <a:latin typeface="+mn-lt"/>
                        <a:ea typeface="+mn-ea"/>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900" b="1" kern="1200" dirty="0">
                          <a:solidFill>
                            <a:schemeClr val="tx1"/>
                          </a:solidFill>
                          <a:latin typeface="+mn-lt"/>
                          <a:ea typeface="+mn-ea"/>
                          <a:cs typeface="B Nazanin" pitchFamily="2" charset="-78"/>
                        </a:rPr>
                        <a:t>Surety bond</a:t>
                      </a:r>
                      <a:endParaRPr lang="en-US" sz="900" dirty="0">
                        <a:cs typeface="B Nazanin"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900" b="1" kern="1200" dirty="0">
                          <a:solidFill>
                            <a:schemeClr val="lt1"/>
                          </a:solidFill>
                          <a:latin typeface="+mn-lt"/>
                          <a:ea typeface="+mn-ea"/>
                          <a:cs typeface="B Nazanin" pitchFamily="2" charset="-78"/>
                        </a:rPr>
                        <a:t>بیمه‌نامه</a:t>
                      </a:r>
                      <a:endParaRPr lang="fa-IR" sz="900" b="1" kern="1200" dirty="0">
                        <a:solidFill>
                          <a:schemeClr val="lt1"/>
                        </a:solidFill>
                        <a:latin typeface="+mn-lt"/>
                        <a:ea typeface="+mn-ea"/>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900" dirty="0">
                          <a:cs typeface="B Nazanin" pitchFamily="2" charset="-78"/>
                        </a:rPr>
                        <a:t>Policy</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900" b="1" kern="1200" dirty="0">
                          <a:solidFill>
                            <a:schemeClr val="lt1"/>
                          </a:solidFill>
                          <a:latin typeface="+mn-lt"/>
                          <a:ea typeface="+mn-ea"/>
                          <a:cs typeface="B Nazanin" pitchFamily="2" charset="-78"/>
                        </a:rPr>
                        <a:t>شاخص</a:t>
                      </a:r>
                      <a:r>
                        <a:rPr lang="fa-IR" sz="900" b="1" kern="1200" dirty="0">
                          <a:solidFill>
                            <a:schemeClr val="lt1"/>
                          </a:solidFill>
                          <a:latin typeface="+mn-lt"/>
                          <a:ea typeface="+mn-ea"/>
                          <a:cs typeface="B Nazanin" pitchFamily="2" charset="-78"/>
                        </a:rPr>
                        <a:t> </a:t>
                      </a:r>
                      <a:r>
                        <a:rPr lang="en-US" sz="900" dirty="0">
                          <a:cs typeface="B Nazanin" pitchFamily="2" charset="-78"/>
                        </a:rPr>
                        <a:t>Indicator</a:t>
                      </a:r>
                    </a:p>
                    <a:p>
                      <a:pPr algn="ctr" rtl="1"/>
                      <a:endParaRPr lang="en-US" sz="900" dirty="0">
                        <a:cs typeface="B Nazanin" pitchFamily="2" charset="-78"/>
                      </a:endParaRPr>
                    </a:p>
                  </a:txBody>
                  <a:tcPr anchor="ctr"/>
                </a:tc>
                <a:extLst>
                  <a:ext uri="{0D108BD9-81ED-4DB2-BD59-A6C34878D82A}">
                    <a16:rowId xmlns:a16="http://schemas.microsoft.com/office/drawing/2014/main" val="10000"/>
                  </a:ext>
                </a:extLst>
              </a:tr>
              <a:tr h="2110408">
                <a:tc>
                  <a:txBody>
                    <a:bodyPr/>
                    <a:lstStyle/>
                    <a:p>
                      <a:pPr algn="just" rtl="1" eaLnBrk="1" latinLnBrk="0" hangingPunct="1"/>
                      <a:r>
                        <a:rPr lang="ar-SA" sz="900" kern="1200" dirty="0">
                          <a:solidFill>
                            <a:schemeClr val="dk1"/>
                          </a:solidFill>
                          <a:latin typeface="+mn-lt"/>
                          <a:ea typeface="+mn-ea"/>
                          <a:cs typeface="B Nazanin" pitchFamily="2" charset="-78"/>
                        </a:rPr>
                        <a:t>ماهیت ضمانت‌نامه مستقل و اسنادی است.</a:t>
                      </a:r>
                      <a:endParaRPr lang="en-US" sz="900" kern="1200" dirty="0">
                        <a:solidFill>
                          <a:schemeClr val="dk1"/>
                        </a:solidFill>
                        <a:latin typeface="+mn-lt"/>
                        <a:ea typeface="+mn-ea"/>
                        <a:cs typeface="B Nazanin" pitchFamily="2" charset="-78"/>
                      </a:endParaRPr>
                    </a:p>
                    <a:p>
                      <a:pPr algn="just" rtl="1" eaLnBrk="1" latinLnBrk="0" hangingPunct="1"/>
                      <a:r>
                        <a:rPr lang="ar-SA" sz="900" kern="1200" dirty="0">
                          <a:solidFill>
                            <a:schemeClr val="dk1"/>
                          </a:solidFill>
                          <a:latin typeface="+mn-lt"/>
                          <a:ea typeface="+mn-ea"/>
                          <a:cs typeface="B Nazanin" pitchFamily="2" charset="-78"/>
                        </a:rPr>
                        <a:t>ضمانت‌نامه عندالمطالبه است و در صورت درخواست ذی‌نفع ضامن باید بلافاصله و بدون قید و شرط مبلغ ضمانت‌نامه را بپردازد. </a:t>
                      </a:r>
                      <a:endParaRPr lang="en-US" sz="900" kern="1200" dirty="0">
                        <a:solidFill>
                          <a:schemeClr val="dk1"/>
                        </a:solidFill>
                        <a:latin typeface="+mn-lt"/>
                        <a:ea typeface="+mn-ea"/>
                        <a:cs typeface="B Nazanin" pitchFamily="2" charset="-78"/>
                      </a:endParaRPr>
                    </a:p>
                    <a:p>
                      <a:pPr algn="just" rtl="1" eaLnBrk="1" latinLnBrk="0" hangingPunct="1"/>
                      <a:r>
                        <a:rPr lang="ar-SA" sz="900" kern="1200" dirty="0">
                          <a:solidFill>
                            <a:schemeClr val="dk1"/>
                          </a:solidFill>
                          <a:latin typeface="+mn-lt"/>
                          <a:ea typeface="+mn-ea"/>
                          <a:cs typeface="B Nazanin" pitchFamily="2" charset="-78"/>
                        </a:rPr>
                        <a:t>ذی‌نفع برای دریافت وجه ضمانت‌نامه نیاز به اثبات تخلف متقاضی ندارد و صرفاً باید تخلف متقاضی از انجام تعهدات خود تحت رابطه پایه را اعلام کند.</a:t>
                      </a:r>
                      <a:endParaRPr lang="en-US" sz="900" kern="1200" dirty="0">
                        <a:solidFill>
                          <a:schemeClr val="dk1"/>
                        </a:solidFill>
                        <a:latin typeface="+mn-lt"/>
                        <a:ea typeface="+mn-ea"/>
                        <a:cs typeface="B Nazanin" pitchFamily="2" charset="-7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900" dirty="0">
                          <a:cs typeface="B Nazanin" pitchFamily="2" charset="-78"/>
                        </a:rPr>
                        <a:t>The nature of the </a:t>
                      </a:r>
                      <a:r>
                        <a:rPr lang="en-US" sz="900" b="1" kern="1200" dirty="0">
                          <a:solidFill>
                            <a:schemeClr val="tx1"/>
                          </a:solidFill>
                          <a:latin typeface="+mn-lt"/>
                          <a:ea typeface="+mn-ea"/>
                          <a:cs typeface="B Nazanin" pitchFamily="2" charset="-78"/>
                        </a:rPr>
                        <a:t>Surety bond</a:t>
                      </a:r>
                      <a:r>
                        <a:rPr lang="en-US" sz="900" dirty="0">
                          <a:cs typeface="B Nazanin" pitchFamily="2" charset="-78"/>
                        </a:rPr>
                        <a:t> is independent and documentary. The </a:t>
                      </a:r>
                      <a:r>
                        <a:rPr lang="en-US" sz="900" b="1" kern="1200" dirty="0">
                          <a:solidFill>
                            <a:schemeClr val="tx1"/>
                          </a:solidFill>
                          <a:latin typeface="+mn-lt"/>
                          <a:ea typeface="+mn-ea"/>
                          <a:cs typeface="B Nazanin" pitchFamily="2" charset="-78"/>
                        </a:rPr>
                        <a:t>Surety bond</a:t>
                      </a:r>
                      <a:r>
                        <a:rPr lang="en-US" sz="900" dirty="0">
                          <a:cs typeface="B Nazanin" pitchFamily="2" charset="-78"/>
                        </a:rPr>
                        <a:t> is on demand and at the request of the </a:t>
                      </a:r>
                      <a:r>
                        <a:rPr lang="en-US" sz="900" dirty="0" err="1">
                          <a:cs typeface="B Nazanin" pitchFamily="2" charset="-78"/>
                        </a:rPr>
                        <a:t>obligee</a:t>
                      </a:r>
                      <a:r>
                        <a:rPr lang="en-US" sz="900" dirty="0">
                          <a:cs typeface="B Nazanin" pitchFamily="2" charset="-78"/>
                        </a:rPr>
                        <a:t>, the surety must pay the amount of the </a:t>
                      </a:r>
                      <a:r>
                        <a:rPr lang="en-US" sz="900" b="1" kern="1200" dirty="0">
                          <a:solidFill>
                            <a:schemeClr val="tx1"/>
                          </a:solidFill>
                          <a:latin typeface="+mn-lt"/>
                          <a:ea typeface="+mn-ea"/>
                          <a:cs typeface="B Nazanin" pitchFamily="2" charset="-78"/>
                        </a:rPr>
                        <a:t>Surety bond</a:t>
                      </a:r>
                      <a:r>
                        <a:rPr lang="en-US" sz="900" dirty="0">
                          <a:cs typeface="B Nazanin" pitchFamily="2" charset="-78"/>
                        </a:rPr>
                        <a:t> immediately and unconditionally. The </a:t>
                      </a:r>
                      <a:r>
                        <a:rPr lang="en-US" sz="900" dirty="0" err="1">
                          <a:cs typeface="B Nazanin" pitchFamily="2" charset="-78"/>
                        </a:rPr>
                        <a:t>obligee</a:t>
                      </a:r>
                      <a:r>
                        <a:rPr lang="en-US" sz="900" dirty="0">
                          <a:cs typeface="B Nazanin" pitchFamily="2" charset="-78"/>
                        </a:rPr>
                        <a:t> does not need to prove the applicant's misconduct in order to receive the amount of the Surety bond and must only declare the applicant's misconduct from fulfilling its obligations under the basic relationship.</a:t>
                      </a:r>
                    </a:p>
                  </a:txBody>
                  <a:tcPr anchor="ct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900" kern="1200" dirty="0">
                          <a:solidFill>
                            <a:schemeClr val="dk1"/>
                          </a:solidFill>
                          <a:latin typeface="+mn-lt"/>
                          <a:ea typeface="+mn-ea"/>
                          <a:cs typeface="B Nazanin" pitchFamily="2" charset="-78"/>
                        </a:rPr>
                        <a:t>ماهیت بیمه‌نامه تبعی است. یعنی در صورت وقوع خسارت پس از تأیید کارشناس بیمه خسارت قابل پرداخت است در غیر این‌ صورت وجهی پرداخت نخواهد شد. به عبارت دیگر در بیمه‌نامه وقوع خسارت و اثبات و احراز آن برای شرکت بیمه شرط لازم برای پرداخت خسارت است.</a:t>
                      </a:r>
                      <a:endParaRPr lang="fa-IR" sz="900" kern="1200" dirty="0">
                        <a:solidFill>
                          <a:schemeClr val="dk1"/>
                        </a:solidFill>
                        <a:latin typeface="+mn-lt"/>
                        <a:ea typeface="+mn-ea"/>
                        <a:cs typeface="B Nazanin" pitchFamily="2" charset="-7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900" dirty="0">
                          <a:cs typeface="B Nazanin" pitchFamily="2" charset="-78"/>
                        </a:rPr>
                        <a:t>The nature of the insurance is subordinate. In other words, in case of damage after the approval of the insurance expert, the damage can be paid, otherwise no money will be paid. In other words, in the insurance policy, the occurrence of damage and its proof and verification is a necessary condition for the insurance company to pay the damage.</a:t>
                      </a:r>
                    </a:p>
                  </a:txBody>
                  <a:tcPr anchor="ct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900" b="1" kern="1200" dirty="0">
                          <a:solidFill>
                            <a:schemeClr val="dk1"/>
                          </a:solidFill>
                          <a:latin typeface="+mn-lt"/>
                          <a:ea typeface="+mn-ea"/>
                          <a:cs typeface="B Nazanin" pitchFamily="2" charset="-78"/>
                        </a:rPr>
                        <a:t>ماهیت</a:t>
                      </a:r>
                      <a:endParaRPr lang="fa-IR" sz="900" b="1" kern="1200" dirty="0">
                        <a:solidFill>
                          <a:schemeClr val="dk1"/>
                        </a:solidFill>
                        <a:latin typeface="+mn-lt"/>
                        <a:ea typeface="+mn-ea"/>
                        <a:cs typeface="B Nazanin" pitchFamily="2" charset="-78"/>
                      </a:endParaRPr>
                    </a:p>
                    <a:p>
                      <a:pPr marL="0" marR="0" indent="0" algn="just" defTabSz="914400" rtl="1" eaLnBrk="1" fontAlgn="auto" latinLnBrk="0" hangingPunct="1">
                        <a:lnSpc>
                          <a:spcPct val="100000"/>
                        </a:lnSpc>
                        <a:spcBef>
                          <a:spcPts val="0"/>
                        </a:spcBef>
                        <a:spcAft>
                          <a:spcPts val="0"/>
                        </a:spcAft>
                        <a:buClrTx/>
                        <a:buSzTx/>
                        <a:buFontTx/>
                        <a:buNone/>
                        <a:tabLst/>
                        <a:defRPr/>
                      </a:pPr>
                      <a:r>
                        <a:rPr lang="en-US" sz="900" dirty="0">
                          <a:cs typeface="B Nazanin" pitchFamily="2" charset="-78"/>
                        </a:rPr>
                        <a:t>Nature</a:t>
                      </a:r>
                    </a:p>
                  </a:txBody>
                  <a:tcPr anchor="ctr"/>
                </a:tc>
                <a:extLst>
                  <a:ext uri="{0D108BD9-81ED-4DB2-BD59-A6C34878D82A}">
                    <a16:rowId xmlns:a16="http://schemas.microsoft.com/office/drawing/2014/main" val="10001"/>
                  </a:ext>
                </a:extLst>
              </a:tr>
              <a:tr h="1695089">
                <a:tc>
                  <a:txBody>
                    <a:bodyPr/>
                    <a:lstStyle/>
                    <a:p>
                      <a:pPr algn="just" rtl="1" eaLnBrk="1" latinLnBrk="0" hangingPunct="1"/>
                      <a:r>
                        <a:rPr lang="ar-SA" sz="900" kern="1200" dirty="0">
                          <a:solidFill>
                            <a:schemeClr val="dk1"/>
                          </a:solidFill>
                          <a:latin typeface="+mn-lt"/>
                          <a:ea typeface="+mn-ea"/>
                          <a:cs typeface="B Nazanin" pitchFamily="2" charset="-78"/>
                        </a:rPr>
                        <a:t>در ضمانت‌نامه تعدد متقاضی برای صادرکننده چندان مهم نیست.</a:t>
                      </a:r>
                      <a:endParaRPr lang="en-US" sz="900" kern="1200" dirty="0">
                        <a:solidFill>
                          <a:schemeClr val="dk1"/>
                        </a:solidFill>
                        <a:latin typeface="+mn-lt"/>
                        <a:ea typeface="+mn-ea"/>
                        <a:cs typeface="B Nazanin" pitchFamily="2" charset="-78"/>
                      </a:endParaRPr>
                    </a:p>
                    <a:p>
                      <a:pPr algn="just" rtl="1" eaLnBrk="1" latinLnBrk="0" hangingPunct="1"/>
                      <a:r>
                        <a:rPr lang="ar-SA" sz="900" kern="1200" dirty="0">
                          <a:solidFill>
                            <a:schemeClr val="dk1"/>
                          </a:solidFill>
                          <a:latin typeface="+mn-lt"/>
                          <a:ea typeface="+mn-ea"/>
                          <a:cs typeface="B Nazanin" pitchFamily="2" charset="-78"/>
                        </a:rPr>
                        <a:t>ضمانت‌نامه به قانون میانگین بستگی ندارد بنابراین انتظار نمی‌رود که خسارت‌ها براساس کارمزد دریافتی پوشش داده شوند. فقط از طریق رویه‌های مناسب و دقیق می‌توان اوراق سودآور، قابل اعتماد و با ارزش را برای حفاظت از منافع عمومی و خصوصی فراهم کرد.</a:t>
                      </a:r>
                      <a:endParaRPr lang="fa-IR" sz="900" kern="1200" dirty="0">
                        <a:solidFill>
                          <a:schemeClr val="dk1"/>
                        </a:solidFill>
                        <a:latin typeface="+mn-lt"/>
                        <a:ea typeface="+mn-ea"/>
                        <a:cs typeface="B Nazanin" pitchFamily="2" charset="-78"/>
                      </a:endParaRPr>
                    </a:p>
                    <a:p>
                      <a:pPr algn="just" rtl="0" eaLnBrk="1" latinLnBrk="0" hangingPunct="1"/>
                      <a:r>
                        <a:rPr lang="en-US" sz="900" kern="1200" dirty="0">
                          <a:solidFill>
                            <a:schemeClr val="dk1"/>
                          </a:solidFill>
                          <a:latin typeface="+mn-lt"/>
                          <a:ea typeface="+mn-ea"/>
                          <a:cs typeface="B Nazanin" pitchFamily="2" charset="-78"/>
                        </a:rPr>
                        <a:t>In the </a:t>
                      </a:r>
                      <a:r>
                        <a:rPr lang="en-US" sz="900" b="1" kern="1200" dirty="0">
                          <a:solidFill>
                            <a:schemeClr val="tx1"/>
                          </a:solidFill>
                          <a:latin typeface="+mn-lt"/>
                          <a:ea typeface="+mn-ea"/>
                          <a:cs typeface="B Nazanin" pitchFamily="2" charset="-78"/>
                        </a:rPr>
                        <a:t>Surety bond</a:t>
                      </a:r>
                      <a:r>
                        <a:rPr lang="en-US" sz="900" kern="1200" dirty="0">
                          <a:solidFill>
                            <a:schemeClr val="dk1"/>
                          </a:solidFill>
                          <a:latin typeface="+mn-lt"/>
                          <a:ea typeface="+mn-ea"/>
                          <a:cs typeface="B Nazanin" pitchFamily="2" charset="-78"/>
                        </a:rPr>
                        <a:t>, the number of applicants is not very important for the exporter. The </a:t>
                      </a:r>
                      <a:r>
                        <a:rPr lang="en-US" sz="900" b="1" kern="1200" dirty="0">
                          <a:solidFill>
                            <a:schemeClr val="tx1"/>
                          </a:solidFill>
                          <a:latin typeface="+mn-lt"/>
                          <a:ea typeface="+mn-ea"/>
                          <a:cs typeface="B Nazanin" pitchFamily="2" charset="-78"/>
                        </a:rPr>
                        <a:t>Surety bond</a:t>
                      </a:r>
                      <a:r>
                        <a:rPr lang="en-US" sz="900" kern="1200" dirty="0">
                          <a:solidFill>
                            <a:schemeClr val="dk1"/>
                          </a:solidFill>
                          <a:latin typeface="+mn-lt"/>
                          <a:ea typeface="+mn-ea"/>
                          <a:cs typeface="B Nazanin" pitchFamily="2" charset="-78"/>
                        </a:rPr>
                        <a:t> does not depend on the law of the average, so damages are not expected to be covered based on the fee received. Only through proper and accurate procedures can profitable, reliable and valuable securities be provided to protect public and private interests.</a:t>
                      </a:r>
                    </a:p>
                    <a:p>
                      <a:pPr marL="0" marR="0" indent="0" algn="just" defTabSz="914400" rtl="1" eaLnBrk="1" fontAlgn="auto" latinLnBrk="0" hangingPunct="1">
                        <a:lnSpc>
                          <a:spcPct val="100000"/>
                        </a:lnSpc>
                        <a:spcBef>
                          <a:spcPts val="0"/>
                        </a:spcBef>
                        <a:spcAft>
                          <a:spcPts val="0"/>
                        </a:spcAft>
                        <a:buClrTx/>
                        <a:buSzTx/>
                        <a:buFontTx/>
                        <a:buNone/>
                        <a:tabLst/>
                        <a:defRPr/>
                      </a:pPr>
                      <a:endParaRPr lang="en-US" sz="900" dirty="0">
                        <a:cs typeface="B Nazanin" pitchFamily="2" charset="-78"/>
                      </a:endParaRPr>
                    </a:p>
                  </a:txBody>
                  <a:tcPr anchor="ct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900" kern="1200" dirty="0">
                          <a:solidFill>
                            <a:schemeClr val="dk1"/>
                          </a:solidFill>
                          <a:latin typeface="+mn-lt"/>
                          <a:ea typeface="+mn-ea"/>
                          <a:cs typeface="B Nazanin" pitchFamily="2" charset="-78"/>
                        </a:rPr>
                        <a:t>برای صدور بیمه‌نامه تعدد و فراوانی بیمه شده از جهت قانون اعداد بزرگ مهم است.</a:t>
                      </a:r>
                      <a:endParaRPr lang="fa-IR" sz="900" kern="1200" dirty="0">
                        <a:solidFill>
                          <a:schemeClr val="dk1"/>
                        </a:solidFill>
                        <a:latin typeface="+mn-lt"/>
                        <a:ea typeface="+mn-ea"/>
                        <a:cs typeface="B Nazanin" pitchFamily="2" charset="-7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900" dirty="0">
                          <a:cs typeface="B Nazanin" pitchFamily="2" charset="-78"/>
                        </a:rPr>
                        <a:t>In order to issue an insurance policy, the number and frequency of the insured is important according to the law of large numbers.</a:t>
                      </a:r>
                    </a:p>
                  </a:txBody>
                  <a:tcPr anchor="ct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900" b="1" kern="1200" dirty="0">
                          <a:solidFill>
                            <a:schemeClr val="dk1"/>
                          </a:solidFill>
                          <a:latin typeface="+mn-lt"/>
                          <a:ea typeface="+mn-ea"/>
                          <a:cs typeface="B Nazanin" pitchFamily="2" charset="-78"/>
                        </a:rPr>
                        <a:t>قانون قوی اعداد بزرگ</a:t>
                      </a:r>
                      <a:endParaRPr lang="fa-IR" sz="900" b="1" kern="1200" dirty="0">
                        <a:solidFill>
                          <a:schemeClr val="dk1"/>
                        </a:solidFill>
                        <a:latin typeface="+mn-lt"/>
                        <a:ea typeface="+mn-ea"/>
                        <a:cs typeface="B Nazanin" pitchFamily="2" charset="-78"/>
                      </a:endParaRPr>
                    </a:p>
                    <a:p>
                      <a:pPr marL="0" marR="0" indent="0" algn="just" defTabSz="914400" rtl="1" eaLnBrk="1" fontAlgn="auto" latinLnBrk="0" hangingPunct="1">
                        <a:lnSpc>
                          <a:spcPct val="100000"/>
                        </a:lnSpc>
                        <a:spcBef>
                          <a:spcPts val="0"/>
                        </a:spcBef>
                        <a:spcAft>
                          <a:spcPts val="0"/>
                        </a:spcAft>
                        <a:buClrTx/>
                        <a:buSzTx/>
                        <a:buFontTx/>
                        <a:buNone/>
                        <a:tabLst/>
                        <a:defRPr/>
                      </a:pPr>
                      <a:r>
                        <a:rPr lang="en-US" sz="900" dirty="0">
                          <a:cs typeface="B Nazanin" pitchFamily="2" charset="-78"/>
                        </a:rPr>
                        <a:t>Strong law of large numbers</a:t>
                      </a:r>
                    </a:p>
                  </a:txBody>
                  <a:tcPr anchor="ctr"/>
                </a:tc>
                <a:extLst>
                  <a:ext uri="{0D108BD9-81ED-4DB2-BD59-A6C34878D82A}">
                    <a16:rowId xmlns:a16="http://schemas.microsoft.com/office/drawing/2014/main" val="10002"/>
                  </a:ext>
                </a:extLst>
              </a:tr>
              <a:tr h="1898883">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900" kern="1200" dirty="0">
                          <a:solidFill>
                            <a:schemeClr val="dk1"/>
                          </a:solidFill>
                          <a:latin typeface="+mn-lt"/>
                          <a:ea typeface="+mn-ea"/>
                          <a:cs typeface="B Nazanin" pitchFamily="2" charset="-78"/>
                        </a:rPr>
                        <a:t>ضمانت‌نامه، قراردادى فرعى است زيرا يک‌طرف، اجراى قرارداد از طرف بدهکار يا متعهد را به‌ موجب قرارداد اصلى که بين متعهد و متعهدله يا بستانکار و بدهکار منعقد شده است تضمين مى‌کند. بنابراين بايد قرارداد اصلی وجود داشته باشد تا اجراى آن در موعد مقرر به‌ موجب ضمانت‌نامه تضمين شود.</a:t>
                      </a:r>
                      <a:endParaRPr lang="fa-IR" sz="900" kern="1200" dirty="0">
                        <a:solidFill>
                          <a:schemeClr val="dk1"/>
                        </a:solidFill>
                        <a:latin typeface="+mn-lt"/>
                        <a:ea typeface="+mn-ea"/>
                        <a:cs typeface="B Nazanin" pitchFamily="2" charset="-7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mn-lt"/>
                          <a:ea typeface="+mn-ea"/>
                          <a:cs typeface="B Nazanin" pitchFamily="2" charset="-78"/>
                        </a:rPr>
                        <a:t>A </a:t>
                      </a:r>
                      <a:r>
                        <a:rPr lang="en-US" sz="900" b="1" kern="1200" dirty="0">
                          <a:solidFill>
                            <a:schemeClr val="tx1"/>
                          </a:solidFill>
                          <a:latin typeface="+mn-lt"/>
                          <a:ea typeface="+mn-ea"/>
                          <a:cs typeface="B Nazanin" pitchFamily="2" charset="-78"/>
                        </a:rPr>
                        <a:t>Surety bond</a:t>
                      </a:r>
                      <a:r>
                        <a:rPr lang="en-US" sz="900" kern="1200" dirty="0">
                          <a:solidFill>
                            <a:schemeClr val="dk1"/>
                          </a:solidFill>
                          <a:latin typeface="+mn-lt"/>
                          <a:ea typeface="+mn-ea"/>
                          <a:cs typeface="B Nazanin" pitchFamily="2" charset="-78"/>
                        </a:rPr>
                        <a:t> is a subcontract because it Surety bond the performance of the contract by the debtor or the </a:t>
                      </a:r>
                      <a:r>
                        <a:rPr lang="en-US" sz="900" kern="1200" dirty="0" err="1">
                          <a:solidFill>
                            <a:schemeClr val="dk1"/>
                          </a:solidFill>
                          <a:latin typeface="+mn-lt"/>
                          <a:ea typeface="+mn-ea"/>
                          <a:cs typeface="B Nazanin" pitchFamily="2" charset="-78"/>
                        </a:rPr>
                        <a:t>obligee</a:t>
                      </a:r>
                      <a:r>
                        <a:rPr lang="en-US" sz="900" kern="1200" dirty="0">
                          <a:solidFill>
                            <a:schemeClr val="dk1"/>
                          </a:solidFill>
                          <a:latin typeface="+mn-lt"/>
                          <a:ea typeface="+mn-ea"/>
                          <a:cs typeface="B Nazanin" pitchFamily="2" charset="-78"/>
                        </a:rPr>
                        <a:t> under the original contract entered into between the </a:t>
                      </a:r>
                      <a:r>
                        <a:rPr lang="en-US" sz="900" kern="1200" dirty="0" err="1">
                          <a:solidFill>
                            <a:schemeClr val="dk1"/>
                          </a:solidFill>
                          <a:latin typeface="+mn-lt"/>
                          <a:ea typeface="+mn-ea"/>
                          <a:cs typeface="B Nazanin" pitchFamily="2" charset="-78"/>
                        </a:rPr>
                        <a:t>obligee</a:t>
                      </a:r>
                      <a:r>
                        <a:rPr lang="en-US" sz="900" kern="1200" dirty="0">
                          <a:solidFill>
                            <a:schemeClr val="dk1"/>
                          </a:solidFill>
                          <a:latin typeface="+mn-lt"/>
                          <a:ea typeface="+mn-ea"/>
                          <a:cs typeface="B Nazanin" pitchFamily="2" charset="-78"/>
                        </a:rPr>
                        <a:t> and the </a:t>
                      </a:r>
                      <a:r>
                        <a:rPr lang="en-US" sz="900" kern="1200" dirty="0" err="1">
                          <a:solidFill>
                            <a:schemeClr val="dk1"/>
                          </a:solidFill>
                          <a:latin typeface="+mn-lt"/>
                          <a:ea typeface="+mn-ea"/>
                          <a:cs typeface="B Nazanin" pitchFamily="2" charset="-78"/>
                        </a:rPr>
                        <a:t>obligee</a:t>
                      </a:r>
                      <a:r>
                        <a:rPr lang="en-US" sz="900" kern="1200" dirty="0">
                          <a:solidFill>
                            <a:schemeClr val="dk1"/>
                          </a:solidFill>
                          <a:latin typeface="+mn-lt"/>
                          <a:ea typeface="+mn-ea"/>
                          <a:cs typeface="B Nazanin" pitchFamily="2" charset="-78"/>
                        </a:rPr>
                        <a:t> or the creditor and the debtor. Therefore, there must be an original contract to ensure its implementation on time due to the </a:t>
                      </a:r>
                      <a:r>
                        <a:rPr lang="en-US" sz="900" b="1" kern="1200" dirty="0">
                          <a:solidFill>
                            <a:schemeClr val="tx1"/>
                          </a:solidFill>
                          <a:latin typeface="+mn-lt"/>
                          <a:ea typeface="+mn-ea"/>
                          <a:cs typeface="B Nazanin" pitchFamily="2" charset="-78"/>
                        </a:rPr>
                        <a:t>Surety bond</a:t>
                      </a:r>
                      <a:r>
                        <a:rPr lang="en-US" sz="900" kern="1200" dirty="0">
                          <a:solidFill>
                            <a:schemeClr val="dk1"/>
                          </a:solidFill>
                          <a:latin typeface="+mn-lt"/>
                          <a:ea typeface="+mn-ea"/>
                          <a:cs typeface="B Nazanin" pitchFamily="2" charset="-78"/>
                        </a:rPr>
                        <a:t>.</a:t>
                      </a:r>
                    </a:p>
                    <a:p>
                      <a:pPr marL="0" marR="0" indent="0" algn="just" defTabSz="914400" rtl="1" eaLnBrk="1" fontAlgn="auto" latinLnBrk="0" hangingPunct="1">
                        <a:lnSpc>
                          <a:spcPct val="100000"/>
                        </a:lnSpc>
                        <a:spcBef>
                          <a:spcPts val="0"/>
                        </a:spcBef>
                        <a:spcAft>
                          <a:spcPts val="0"/>
                        </a:spcAft>
                        <a:buClrTx/>
                        <a:buSzTx/>
                        <a:buFontTx/>
                        <a:buNone/>
                        <a:tabLst/>
                        <a:defRPr/>
                      </a:pPr>
                      <a:endParaRPr lang="en-US" sz="900" dirty="0">
                        <a:cs typeface="B Nazanin" pitchFamily="2" charset="-78"/>
                      </a:endParaRPr>
                    </a:p>
                  </a:txBody>
                  <a:tcPr anchor="ct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900" kern="1200" dirty="0">
                          <a:solidFill>
                            <a:schemeClr val="dk1"/>
                          </a:solidFill>
                          <a:latin typeface="+mn-lt"/>
                          <a:ea typeface="+mn-ea"/>
                          <a:cs typeface="B Nazanin" pitchFamily="2" charset="-78"/>
                        </a:rPr>
                        <a:t>بیمه‌نامه قرارداد فرعی نیست.</a:t>
                      </a:r>
                      <a:endParaRPr lang="fa-IR" sz="900" kern="1200" dirty="0">
                        <a:solidFill>
                          <a:schemeClr val="dk1"/>
                        </a:solidFill>
                        <a:latin typeface="+mn-lt"/>
                        <a:ea typeface="+mn-ea"/>
                        <a:cs typeface="B Nazanin" pitchFamily="2" charset="-7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900" dirty="0">
                          <a:cs typeface="B Nazanin" pitchFamily="2" charset="-78"/>
                        </a:rPr>
                        <a:t>Insurance is not a subcontract.</a:t>
                      </a:r>
                    </a:p>
                  </a:txBody>
                  <a:tcPr anchor="ct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900" b="1" kern="1200" dirty="0">
                          <a:solidFill>
                            <a:schemeClr val="dk1"/>
                          </a:solidFill>
                          <a:latin typeface="+mn-lt"/>
                          <a:ea typeface="+mn-ea"/>
                          <a:cs typeface="B Nazanin" pitchFamily="2" charset="-78"/>
                        </a:rPr>
                        <a:t>نوع قرارداد</a:t>
                      </a:r>
                      <a:endParaRPr lang="fa-IR" sz="900" b="1" kern="1200" dirty="0">
                        <a:solidFill>
                          <a:schemeClr val="dk1"/>
                        </a:solidFill>
                        <a:latin typeface="+mn-lt"/>
                        <a:ea typeface="+mn-ea"/>
                        <a:cs typeface="B Nazanin" pitchFamily="2" charset="-78"/>
                      </a:endParaRPr>
                    </a:p>
                    <a:p>
                      <a:pPr marL="0" marR="0" indent="0" algn="just" defTabSz="914400" rtl="1" eaLnBrk="1" fontAlgn="auto" latinLnBrk="0" hangingPunct="1">
                        <a:lnSpc>
                          <a:spcPct val="100000"/>
                        </a:lnSpc>
                        <a:spcBef>
                          <a:spcPts val="0"/>
                        </a:spcBef>
                        <a:spcAft>
                          <a:spcPts val="0"/>
                        </a:spcAft>
                        <a:buClrTx/>
                        <a:buSzTx/>
                        <a:buFontTx/>
                        <a:buNone/>
                        <a:tabLst/>
                        <a:defRPr/>
                      </a:pPr>
                      <a:r>
                        <a:rPr lang="en-US" sz="900" dirty="0">
                          <a:cs typeface="B Nazanin" pitchFamily="2" charset="-78"/>
                        </a:rPr>
                        <a:t>contract type</a:t>
                      </a:r>
                    </a:p>
                  </a:txBody>
                  <a:tcPr anchor="ctr"/>
                </a:tc>
                <a:extLst>
                  <a:ext uri="{0D108BD9-81ED-4DB2-BD59-A6C34878D82A}">
                    <a16:rowId xmlns:a16="http://schemas.microsoft.com/office/drawing/2014/main" val="10003"/>
                  </a:ext>
                </a:extLst>
              </a:tr>
            </a:tbl>
          </a:graphicData>
        </a:graphic>
      </p:graphicFrame>
      <p:sp>
        <p:nvSpPr>
          <p:cNvPr id="10244" name="Slide Number Placeholder 3"/>
          <p:cNvSpPr>
            <a:spLocks noGrp="1"/>
          </p:cNvSpPr>
          <p:nvPr>
            <p:ph type="sldNum" sz="quarter" idx="12"/>
          </p:nvPr>
        </p:nvSpPr>
        <p:spPr bwMode="auto">
          <a:xfrm>
            <a:off x="8534400" y="5661025"/>
            <a:ext cx="388938" cy="365125"/>
          </a:xfrm>
          <a:prstGeom prst="rect">
            <a:avLst/>
          </a:prstGeom>
          <a:noFill/>
          <a:ln>
            <a:miter lim="800000"/>
            <a:headEnd/>
            <a:tailEnd/>
          </a:ln>
        </p:spPr>
        <p:txBody>
          <a:bodyPr/>
          <a:lstStyle/>
          <a:p>
            <a:r>
              <a:rPr lang="fa-IR" altLang="en-US" sz="1500" b="1" dirty="0">
                <a:solidFill>
                  <a:schemeClr val="bg1"/>
                </a:solidFill>
                <a:latin typeface="IPT Mitra" pitchFamily="2" charset="2"/>
                <a:cs typeface="B Mitra" pitchFamily="2" charset="-78"/>
              </a:rPr>
              <a:t>5</a:t>
            </a:r>
            <a:endParaRPr lang="en-US" altLang="en-US" sz="1500" b="1" dirty="0">
              <a:solidFill>
                <a:schemeClr val="bg1"/>
              </a:solidFill>
              <a:latin typeface="IPT Mitra" pitchFamily="2" charset="2"/>
              <a:cs typeface="B Mitra" pitchFamily="2"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96200" cy="609600"/>
          </a:xfrm>
        </p:spPr>
        <p:txBody>
          <a:bodyPr>
            <a:noAutofit/>
          </a:bodyPr>
          <a:lstStyle/>
          <a:p>
            <a:pPr algn="ctr" rtl="1"/>
            <a:r>
              <a:rPr lang="fa-IR" sz="3600" b="1" dirty="0">
                <a:solidFill>
                  <a:schemeClr val="tx1"/>
                </a:solidFill>
                <a:cs typeface="B Mitra" pitchFamily="2" charset="-78"/>
              </a:rPr>
              <a:t>عرضه‌کنندگان ضمانت‌نامه در آمریکا</a:t>
            </a:r>
            <a:endParaRPr lang="en-US" sz="3600" dirty="0">
              <a:solidFill>
                <a:schemeClr val="tx1"/>
              </a:solidFill>
              <a:cs typeface="B Nazanin" pitchFamily="2" charset="-78"/>
            </a:endParaRPr>
          </a:p>
        </p:txBody>
      </p:sp>
      <p:pic>
        <p:nvPicPr>
          <p:cNvPr id="9218" name="Picture 2"/>
          <p:cNvPicPr>
            <a:picLocks noGrp="1" noChangeAspect="1" noChangeArrowheads="1"/>
          </p:cNvPicPr>
          <p:nvPr>
            <p:ph idx="1"/>
          </p:nvPr>
        </p:nvPicPr>
        <p:blipFill>
          <a:blip r:embed="rId2" cstate="print"/>
          <a:srcRect/>
          <a:stretch>
            <a:fillRect/>
          </a:stretch>
        </p:blipFill>
        <p:spPr bwMode="auto">
          <a:xfrm>
            <a:off x="304800" y="1600200"/>
            <a:ext cx="4419600" cy="5029200"/>
          </a:xfrm>
          <a:prstGeom prst="rect">
            <a:avLst/>
          </a:prstGeom>
          <a:noFill/>
          <a:ln w="9525">
            <a:noFill/>
            <a:miter lim="800000"/>
            <a:headEnd/>
            <a:tailEnd/>
          </a:ln>
        </p:spPr>
      </p:pic>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054AA750-49E4-4C6B-AECA-2F91F47E2B66}" type="slidenum">
              <a:rPr lang="en-US" altLang="en-US" smtClean="0">
                <a:cs typeface="B Nazanin" pitchFamily="2" charset="-78"/>
              </a:rPr>
              <a:pPr>
                <a:defRPr/>
              </a:pPr>
              <a:t>14</a:t>
            </a:fld>
            <a:endParaRPr lang="en-US" altLang="en-US">
              <a:cs typeface="B Nazanin" pitchFamily="2" charset="-78"/>
            </a:endParaRPr>
          </a:p>
        </p:txBody>
      </p:sp>
      <p:cxnSp>
        <p:nvCxnSpPr>
          <p:cNvPr id="7" name="Straight Arrow Connector 6"/>
          <p:cNvCxnSpPr/>
          <p:nvPr/>
        </p:nvCxnSpPr>
        <p:spPr>
          <a:xfrm flipV="1">
            <a:off x="2209800" y="1828800"/>
            <a:ext cx="1066800" cy="685800"/>
          </a:xfrm>
          <a:prstGeom prst="straightConnector1">
            <a:avLst/>
          </a:prstGeom>
          <a:ln w="38100" cap="flat">
            <a:solidFill>
              <a:schemeClr val="tx1"/>
            </a:solidFill>
            <a:round/>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3276600" y="1143000"/>
            <a:ext cx="5486400" cy="1066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lang="ar-SA" sz="1100" dirty="0">
                <a:solidFill>
                  <a:schemeClr val="tx1"/>
                </a:solidFill>
                <a:cs typeface="B Nazanin" pitchFamily="2" charset="-78"/>
              </a:rPr>
              <a:t>بازار ضمانت‌نامه در ایالات متحده و کانادا اغلب به وسیله بیمه‌گران تأمین می‌شود و بانک‌ها نقش کمی در صدور ضمانت‌نامه دارند. به خاطر قوانین خاص، ضمانت‌نامه‌ها به صورت انحصاری توسط شرکت‌های مجاز صادر می‌گردد که یا شرکت‌های تخصصی هستند که در زمینه ضمانت‌نامه فعالیت دارند یا بخش تخصصی بیمه‌های غیرزندگی برای ضمانت‌نامه دارند. حدود دو سوم بازار آمریکا را ضمانت‌نامه‌های قراردادی شامل می‌شود. در آمریکا حدود صد شرکت ضمانت‌نامه صادر می‌کنند که پنج بازیگر بزرگ در حدود نصف بازار را در اختیار دارند.</a:t>
            </a:r>
            <a:endParaRPr lang="en-US" sz="1100" dirty="0">
              <a:solidFill>
                <a:schemeClr val="tx1"/>
              </a:solidFill>
              <a:cs typeface="B Nazanin" pitchFamily="2" charset="-78"/>
            </a:endParaRPr>
          </a:p>
        </p:txBody>
      </p:sp>
      <p:cxnSp>
        <p:nvCxnSpPr>
          <p:cNvPr id="10" name="Straight Arrow Connector 9"/>
          <p:cNvCxnSpPr/>
          <p:nvPr/>
        </p:nvCxnSpPr>
        <p:spPr>
          <a:xfrm flipV="1">
            <a:off x="4038600" y="4648200"/>
            <a:ext cx="609600" cy="3048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133600" y="2819400"/>
            <a:ext cx="1752600" cy="457200"/>
          </a:xfrm>
          <a:prstGeom prst="straightConnector1">
            <a:avLst/>
          </a:prstGeom>
          <a:ln w="38100" cap="flat">
            <a:solidFill>
              <a:schemeClr val="tx1"/>
            </a:solidFill>
            <a:round/>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3886200" y="2286000"/>
            <a:ext cx="4876800" cy="9144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1100" dirty="0">
                <a:solidFill>
                  <a:schemeClr val="tx1"/>
                </a:solidFill>
                <a:cs typeface="B Nazanin" pitchFamily="2" charset="-78"/>
              </a:rPr>
              <a:t>ضریب نفوذ ضمانت‌نامه بیمه‌ای در آمریکا بیشتر از سایر بازارهاست زیرا در آمریکا دولت فدرال و اکثر ایالت‌ها ملزم به خرید ضمانت‌نامه پرداخت و حسن انجام کار برای کارهای دولتی بالای 100.000 دلار آمریکا هستند. همچنین ضمانت‌نامه‌ها در کارهای عمومی بالای 25.000 دلار نیز توصیه می‌گردد.</a:t>
            </a:r>
            <a:endParaRPr lang="en-US" sz="1100" dirty="0">
              <a:solidFill>
                <a:schemeClr val="tx1"/>
              </a:solidFill>
              <a:cs typeface="B Nazanin" pitchFamily="2" charset="-78"/>
            </a:endParaRPr>
          </a:p>
        </p:txBody>
      </p:sp>
      <p:cxnSp>
        <p:nvCxnSpPr>
          <p:cNvPr id="15" name="Straight Arrow Connector 14"/>
          <p:cNvCxnSpPr/>
          <p:nvPr/>
        </p:nvCxnSpPr>
        <p:spPr>
          <a:xfrm>
            <a:off x="3200400" y="6019800"/>
            <a:ext cx="1295400" cy="1524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362200" y="5791200"/>
            <a:ext cx="457200" cy="3810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34" idx="3"/>
          </p:cNvCxnSpPr>
          <p:nvPr/>
        </p:nvCxnSpPr>
        <p:spPr>
          <a:xfrm flipH="1" flipV="1">
            <a:off x="2209800" y="5029200"/>
            <a:ext cx="457200" cy="1524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990600" y="3886200"/>
            <a:ext cx="457200"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8" idx="1"/>
          </p:cNvCxnSpPr>
          <p:nvPr/>
        </p:nvCxnSpPr>
        <p:spPr>
          <a:xfrm flipV="1">
            <a:off x="2895600" y="3657600"/>
            <a:ext cx="1905000" cy="8382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4800600" y="3276600"/>
            <a:ext cx="3886200" cy="762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1100" dirty="0">
                <a:solidFill>
                  <a:schemeClr val="tx1"/>
                </a:solidFill>
                <a:cs typeface="B Nazanin" pitchFamily="2" charset="-78"/>
              </a:rPr>
              <a:t>در کلمبیا بیمه‌گران حدود 90% بازارضمانت‌نامه را پوشش می‌دهند و بانک‌ها هم بقیه بازار را پوشش می‌دهند. </a:t>
            </a:r>
            <a:endParaRPr lang="en-US" sz="1100" dirty="0">
              <a:solidFill>
                <a:schemeClr val="tx1"/>
              </a:solidFill>
              <a:cs typeface="B Nazanin" pitchFamily="2" charset="-78"/>
            </a:endParaRPr>
          </a:p>
        </p:txBody>
      </p:sp>
      <p:sp>
        <p:nvSpPr>
          <p:cNvPr id="29" name="Rounded Rectangle 28"/>
          <p:cNvSpPr/>
          <p:nvPr/>
        </p:nvSpPr>
        <p:spPr>
          <a:xfrm>
            <a:off x="4648200" y="4191000"/>
            <a:ext cx="4114800" cy="99060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lang="ar-SA" sz="1050" dirty="0">
                <a:solidFill>
                  <a:schemeClr val="tx1"/>
                </a:solidFill>
                <a:cs typeface="B Nazanin" pitchFamily="2" charset="-78"/>
              </a:rPr>
              <a:t>در برزیل، کلمبیا و ونزوئلا ضمانت‌نامه توسط بیمه‌گران تک‌محصولی یا توسط بیمه‌گران تخصصی که در چندین رشته بیمه‌های غیرزندگی فعالیت دارند ارائه می‌شود. </a:t>
            </a:r>
            <a:endParaRPr lang="fa-IR" sz="1050" dirty="0">
              <a:solidFill>
                <a:schemeClr val="tx1"/>
              </a:solidFill>
              <a:cs typeface="B Nazanin" pitchFamily="2" charset="-78"/>
            </a:endParaRPr>
          </a:p>
        </p:txBody>
      </p:sp>
      <p:sp>
        <p:nvSpPr>
          <p:cNvPr id="32" name="Rounded Rectangle 31"/>
          <p:cNvSpPr/>
          <p:nvPr/>
        </p:nvSpPr>
        <p:spPr>
          <a:xfrm>
            <a:off x="4495800" y="5486400"/>
            <a:ext cx="3886200" cy="1219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lang="ar-SA" sz="1050" dirty="0">
                <a:solidFill>
                  <a:schemeClr val="tx1"/>
                </a:solidFill>
                <a:cs typeface="B Nazanin" pitchFamily="2" charset="-78"/>
              </a:rPr>
              <a:t>در آرژانتین اوراق تضمین متقاضی زیادی دارند. اگرچه بانک‌ها هنوز بسیار رقابتی عمل می‌کنند، اکثر اوراق تضمین توسط بازار بیمه به ویژه توسط سه شرکت تخصصی صادر می‌شوند. کشور آرژانتین دارای بیش از 50 سال تجربه در صنعت ضمانت‌نامه می‌باشد و نهاد مقررات‌گذار در بازار ضمانت‌نامه آن،  نظارت ملی بیمه می‌باشد. نوع بازار ضمانت‌نامه در آرژانتین، رقابت کامل می‌باشد.</a:t>
            </a:r>
            <a:endParaRPr lang="en-US" sz="1050" dirty="0">
              <a:solidFill>
                <a:schemeClr val="tx1"/>
              </a:solidFill>
              <a:cs typeface="B Nazanin" pitchFamily="2" charset="-78"/>
            </a:endParaRPr>
          </a:p>
          <a:p>
            <a:pPr algn="just"/>
            <a:endParaRPr lang="en-US" sz="1050" dirty="0">
              <a:solidFill>
                <a:schemeClr val="tx1"/>
              </a:solidFill>
              <a:cs typeface="B Nazanin" pitchFamily="2" charset="-78"/>
            </a:endParaRPr>
          </a:p>
        </p:txBody>
      </p:sp>
      <p:sp>
        <p:nvSpPr>
          <p:cNvPr id="33" name="Rounded Rectangle 32"/>
          <p:cNvSpPr/>
          <p:nvPr/>
        </p:nvSpPr>
        <p:spPr>
          <a:xfrm>
            <a:off x="0" y="2057400"/>
            <a:ext cx="990600" cy="243840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1100" dirty="0">
                <a:solidFill>
                  <a:schemeClr val="tx1"/>
                </a:solidFill>
                <a:cs typeface="B Nazanin" pitchFamily="2" charset="-78"/>
              </a:rPr>
              <a:t>در مکزیک ضمانت‌نامه‌ها فقط توسط مؤسسات تضمین صادر می‌شوند و شرکت‌های بیمه اجازه صدور ضمانت‌نامه را ندارند، حتی اگر شرکت‌های بیمه و تضمین دارای مالکیت یکسان باشند. </a:t>
            </a:r>
            <a:endParaRPr lang="en-US" sz="1100" dirty="0">
              <a:solidFill>
                <a:schemeClr val="tx1"/>
              </a:solidFill>
              <a:cs typeface="B Nazanin" pitchFamily="2" charset="-78"/>
            </a:endParaRPr>
          </a:p>
        </p:txBody>
      </p:sp>
      <p:sp>
        <p:nvSpPr>
          <p:cNvPr id="34" name="Rounded Rectangle 33"/>
          <p:cNvSpPr/>
          <p:nvPr/>
        </p:nvSpPr>
        <p:spPr>
          <a:xfrm>
            <a:off x="152400" y="4572000"/>
            <a:ext cx="2057400" cy="914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lang="ar-SA" sz="1050" dirty="0">
                <a:solidFill>
                  <a:schemeClr val="tx1"/>
                </a:solidFill>
                <a:cs typeface="B Nazanin" pitchFamily="2" charset="-78"/>
              </a:rPr>
              <a:t>در پرو، ضمانت‌نامه به ندرت توسط شرکت‌های بیمه صادر می‌شود زیرا قانون در خصوص اجازه صدور ضمانت‌نامه توسط شرکت‌های بیمه چندان شفاف نیست و اکثر ضمانت‌نامه‌ها توسط بانک‌ها صادر می‌شوند.</a:t>
            </a:r>
            <a:endParaRPr lang="en-US" sz="1050" dirty="0">
              <a:solidFill>
                <a:schemeClr val="tx1"/>
              </a:solidFill>
              <a:cs typeface="B Nazanin" pitchFamily="2" charset="-78"/>
            </a:endParaRPr>
          </a:p>
        </p:txBody>
      </p:sp>
      <p:sp>
        <p:nvSpPr>
          <p:cNvPr id="35" name="Rounded Rectangle 34"/>
          <p:cNvSpPr/>
          <p:nvPr/>
        </p:nvSpPr>
        <p:spPr>
          <a:xfrm>
            <a:off x="152400" y="5867400"/>
            <a:ext cx="2209800" cy="83820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lang="ar-SA" sz="1100" dirty="0">
                <a:solidFill>
                  <a:schemeClr val="tx1"/>
                </a:solidFill>
                <a:cs typeface="B Nazanin" pitchFamily="2" charset="-78"/>
              </a:rPr>
              <a:t>در شیلی نیز اکثر ضمانت‌نامه‌ها توسط بانک‌ها صادر می‌شوند زیرا ضمانت‌نامه‌های صادره توسط بانک‌ها ارزان‌تر از ضمانت‌نامه‌های صادره توسط شرکت‌های تضمین هستند.</a:t>
            </a:r>
            <a:endParaRPr lang="en-US" sz="1100" dirty="0">
              <a:solidFill>
                <a:schemeClr val="tx1"/>
              </a:solidFill>
              <a:cs typeface="B Nazanin" pitchFamily="2"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76200"/>
            <a:ext cx="7696200" cy="457200"/>
          </a:xfrm>
        </p:spPr>
        <p:txBody>
          <a:bodyPr>
            <a:noAutofit/>
          </a:bodyPr>
          <a:lstStyle/>
          <a:p>
            <a:pPr algn="ctr" rtl="1"/>
            <a:r>
              <a:rPr lang="en-US" sz="1800" b="1" dirty="0">
                <a:solidFill>
                  <a:schemeClr val="tx1"/>
                </a:solidFill>
                <a:cs typeface="B Mitra" pitchFamily="2" charset="-78"/>
              </a:rPr>
              <a:t>US Surety bond Suppliers</a:t>
            </a:r>
            <a:endParaRPr lang="en-US" sz="1800" dirty="0">
              <a:solidFill>
                <a:schemeClr val="tx1"/>
              </a:solidFill>
              <a:cs typeface="B Nazanin" pitchFamily="2" charset="-78"/>
            </a:endParaRPr>
          </a:p>
        </p:txBody>
      </p:sp>
      <p:pic>
        <p:nvPicPr>
          <p:cNvPr id="9218" name="Picture 2"/>
          <p:cNvPicPr>
            <a:picLocks noGrp="1" noChangeAspect="1" noChangeArrowheads="1"/>
          </p:cNvPicPr>
          <p:nvPr>
            <p:ph idx="1"/>
          </p:nvPr>
        </p:nvPicPr>
        <p:blipFill>
          <a:blip r:embed="rId2" cstate="print"/>
          <a:srcRect/>
          <a:stretch>
            <a:fillRect/>
          </a:stretch>
        </p:blipFill>
        <p:spPr bwMode="auto">
          <a:xfrm>
            <a:off x="304800" y="1600200"/>
            <a:ext cx="4419600" cy="5029200"/>
          </a:xfrm>
          <a:prstGeom prst="rect">
            <a:avLst/>
          </a:prstGeom>
          <a:noFill/>
          <a:ln w="9525">
            <a:noFill/>
            <a:miter lim="800000"/>
            <a:headEnd/>
            <a:tailEnd/>
          </a:ln>
        </p:spPr>
      </p:pic>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054AA750-49E4-4C6B-AECA-2F91F47E2B66}" type="slidenum">
              <a:rPr lang="en-US" altLang="en-US" smtClean="0">
                <a:cs typeface="B Nazanin" pitchFamily="2" charset="-78"/>
              </a:rPr>
              <a:pPr>
                <a:defRPr/>
              </a:pPr>
              <a:t>15</a:t>
            </a:fld>
            <a:endParaRPr lang="en-US" altLang="en-US">
              <a:cs typeface="B Nazanin" pitchFamily="2" charset="-78"/>
            </a:endParaRPr>
          </a:p>
        </p:txBody>
      </p:sp>
      <p:cxnSp>
        <p:nvCxnSpPr>
          <p:cNvPr id="7" name="Straight Arrow Connector 6"/>
          <p:cNvCxnSpPr/>
          <p:nvPr/>
        </p:nvCxnSpPr>
        <p:spPr>
          <a:xfrm flipV="1">
            <a:off x="2057400" y="1828800"/>
            <a:ext cx="1066800" cy="685800"/>
          </a:xfrm>
          <a:prstGeom prst="straightConnector1">
            <a:avLst/>
          </a:prstGeom>
          <a:ln w="38100" cap="flat">
            <a:solidFill>
              <a:schemeClr val="tx1"/>
            </a:solidFill>
            <a:round/>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2639704" y="642582"/>
            <a:ext cx="5486400" cy="1447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en-US" sz="1100" dirty="0">
                <a:solidFill>
                  <a:schemeClr val="tx1"/>
                </a:solidFill>
                <a:cs typeface="B Nazanin" pitchFamily="2" charset="-78"/>
              </a:rPr>
              <a:t>The </a:t>
            </a:r>
            <a:r>
              <a:rPr lang="en-US" sz="1100" b="1" kern="1200" dirty="0">
                <a:solidFill>
                  <a:schemeClr val="tx1"/>
                </a:solidFill>
                <a:latin typeface="+mn-lt"/>
                <a:ea typeface="+mn-ea"/>
                <a:cs typeface="B Nazanin" pitchFamily="2" charset="-78"/>
              </a:rPr>
              <a:t>Surety bond</a:t>
            </a:r>
            <a:r>
              <a:rPr lang="en-US" sz="1100" dirty="0">
                <a:solidFill>
                  <a:schemeClr val="tx1"/>
                </a:solidFill>
                <a:cs typeface="B Nazanin" pitchFamily="2" charset="-78"/>
              </a:rPr>
              <a:t> market in the United States and Canada is often provided by insurers, and banks play little role in issuing Surety bond. Due to special rules, Surety bond are issued exclusively by authorized companies, which are either specialized companies that work in the field of Surety bond or have a specialized section of non-life insurance for Surety bond. About two-thirds of the US market is covered by contract Surety bond. In the United States, about 100 companies issue Surety bond, with five major players holding about half the market.</a:t>
            </a:r>
          </a:p>
        </p:txBody>
      </p:sp>
      <p:cxnSp>
        <p:nvCxnSpPr>
          <p:cNvPr id="10" name="Straight Arrow Connector 9"/>
          <p:cNvCxnSpPr/>
          <p:nvPr/>
        </p:nvCxnSpPr>
        <p:spPr>
          <a:xfrm flipV="1">
            <a:off x="4038600" y="4648200"/>
            <a:ext cx="609600" cy="3048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133600" y="2819400"/>
            <a:ext cx="1752600" cy="457200"/>
          </a:xfrm>
          <a:prstGeom prst="straightConnector1">
            <a:avLst/>
          </a:prstGeom>
          <a:ln w="38100" cap="flat">
            <a:solidFill>
              <a:schemeClr val="tx1"/>
            </a:solidFill>
            <a:round/>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3200400" y="2181225"/>
            <a:ext cx="4876800" cy="9144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100" dirty="0">
                <a:solidFill>
                  <a:schemeClr val="tx1"/>
                </a:solidFill>
                <a:cs typeface="B Nazanin" pitchFamily="2" charset="-78"/>
              </a:rPr>
              <a:t>The insurance penetration rate in the United States is higher than in other markets because in the United States the federal government and most states are required to pay for the Surety bond and do a good job of doing government work over US $ 100,000. Surety bond for public works above $ 25,000 are also recommended.</a:t>
            </a:r>
          </a:p>
        </p:txBody>
      </p:sp>
      <p:cxnSp>
        <p:nvCxnSpPr>
          <p:cNvPr id="15" name="Straight Arrow Connector 14"/>
          <p:cNvCxnSpPr/>
          <p:nvPr/>
        </p:nvCxnSpPr>
        <p:spPr>
          <a:xfrm>
            <a:off x="3200400" y="6019800"/>
            <a:ext cx="1295400" cy="1524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362200" y="5791200"/>
            <a:ext cx="457200" cy="3810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endCxn id="34" idx="3"/>
          </p:cNvCxnSpPr>
          <p:nvPr/>
        </p:nvCxnSpPr>
        <p:spPr>
          <a:xfrm flipH="1" flipV="1">
            <a:off x="2209800" y="5105398"/>
            <a:ext cx="457200" cy="76202"/>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990600" y="3886200"/>
            <a:ext cx="457200"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a:endCxn id="28" idx="1"/>
          </p:cNvCxnSpPr>
          <p:nvPr/>
        </p:nvCxnSpPr>
        <p:spPr>
          <a:xfrm flipV="1">
            <a:off x="2895600" y="3657600"/>
            <a:ext cx="1905000" cy="8382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4800600" y="3276600"/>
            <a:ext cx="3276600" cy="762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100" dirty="0">
                <a:solidFill>
                  <a:schemeClr val="tx1"/>
                </a:solidFill>
                <a:cs typeface="B Nazanin" pitchFamily="2" charset="-78"/>
              </a:rPr>
              <a:t>In Colombia, insurers cover about 90% of the collateral market, and banks cover the rest.</a:t>
            </a:r>
          </a:p>
        </p:txBody>
      </p:sp>
      <p:sp>
        <p:nvSpPr>
          <p:cNvPr id="29" name="Rounded Rectangle 28"/>
          <p:cNvSpPr/>
          <p:nvPr/>
        </p:nvSpPr>
        <p:spPr>
          <a:xfrm>
            <a:off x="4648200" y="4191000"/>
            <a:ext cx="3477904" cy="99060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1050" dirty="0">
                <a:solidFill>
                  <a:schemeClr val="tx1"/>
                </a:solidFill>
                <a:cs typeface="B Nazanin" pitchFamily="2" charset="-78"/>
              </a:rPr>
              <a:t>In Brazil, Colombia and Venezuela, the Surety bond is provided by single product insurers or by specialized insurers operating in several non-life insurance fields.</a:t>
            </a:r>
            <a:endParaRPr lang="fa-IR" sz="1050" dirty="0">
              <a:solidFill>
                <a:schemeClr val="tx1"/>
              </a:solidFill>
              <a:cs typeface="B Nazanin" pitchFamily="2" charset="-78"/>
            </a:endParaRPr>
          </a:p>
        </p:txBody>
      </p:sp>
      <p:sp>
        <p:nvSpPr>
          <p:cNvPr id="32" name="Rounded Rectangle 31"/>
          <p:cNvSpPr/>
          <p:nvPr/>
        </p:nvSpPr>
        <p:spPr>
          <a:xfrm>
            <a:off x="4495800" y="5257800"/>
            <a:ext cx="3630304" cy="1600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1050" dirty="0">
                <a:solidFill>
                  <a:schemeClr val="tx1"/>
                </a:solidFill>
                <a:cs typeface="B Nazanin" pitchFamily="2" charset="-78"/>
              </a:rPr>
              <a:t>In Argentina, securities have many applicants. Although banks are still very competitive, most securities are issued by the insurance market, especially by three specialized companies. Argentina has more than 50 years of experience in the Surety bond industry and its regulatory body in the Surety bond market is the National Insurance Supervision. The type of Surety bond market in Argentina is perfect competition.</a:t>
            </a:r>
          </a:p>
        </p:txBody>
      </p:sp>
      <p:sp>
        <p:nvSpPr>
          <p:cNvPr id="33" name="Rounded Rectangle 32"/>
          <p:cNvSpPr/>
          <p:nvPr/>
        </p:nvSpPr>
        <p:spPr>
          <a:xfrm>
            <a:off x="0" y="304804"/>
            <a:ext cx="990600" cy="41909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100" dirty="0">
                <a:solidFill>
                  <a:schemeClr val="tx1"/>
                </a:solidFill>
                <a:cs typeface="B Nazanin" pitchFamily="2" charset="-78"/>
              </a:rPr>
              <a:t>In Mexico, Surety bond are issued only by Surety bond institutions, and insurance companies are not allowed to issue Surety bond, even if the insurance and Surety bond companies have the same ownership.</a:t>
            </a:r>
          </a:p>
        </p:txBody>
      </p:sp>
      <p:sp>
        <p:nvSpPr>
          <p:cNvPr id="34" name="Rounded Rectangle 33"/>
          <p:cNvSpPr/>
          <p:nvPr/>
        </p:nvSpPr>
        <p:spPr>
          <a:xfrm>
            <a:off x="152400" y="4571999"/>
            <a:ext cx="2057400" cy="1066797"/>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1000" dirty="0">
                <a:solidFill>
                  <a:schemeClr val="tx1"/>
                </a:solidFill>
                <a:cs typeface="B Nazanin" pitchFamily="2" charset="-78"/>
              </a:rPr>
              <a:t>In Peru, Surety bond are rarely issued by insurance companies because the law on allowing insurance companies to issue Surety bond is not very clear and most Surety bond are issued by banks.</a:t>
            </a:r>
          </a:p>
        </p:txBody>
      </p:sp>
      <p:sp>
        <p:nvSpPr>
          <p:cNvPr id="35" name="Rounded Rectangle 34"/>
          <p:cNvSpPr/>
          <p:nvPr/>
        </p:nvSpPr>
        <p:spPr>
          <a:xfrm>
            <a:off x="152400" y="5715001"/>
            <a:ext cx="2209800" cy="1066799"/>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1100" dirty="0">
                <a:solidFill>
                  <a:schemeClr val="tx1"/>
                </a:solidFill>
                <a:cs typeface="B Nazanin" pitchFamily="2" charset="-78"/>
              </a:rPr>
              <a:t>In Chile, too, most Surety bond are issued by banks because Surety bond issued by banks are cheaper than Surety bond issued by Surety bond companies.</a:t>
            </a:r>
          </a:p>
        </p:txBody>
      </p:sp>
    </p:spTree>
    <p:extLst>
      <p:ext uri="{BB962C8B-B14F-4D97-AF65-F5344CB8AC3E}">
        <p14:creationId xmlns:p14="http://schemas.microsoft.com/office/powerpoint/2010/main" val="4049446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772400" cy="609600"/>
          </a:xfrm>
        </p:spPr>
        <p:txBody>
          <a:bodyPr>
            <a:normAutofit/>
          </a:bodyPr>
          <a:lstStyle/>
          <a:p>
            <a:pPr algn="ctr" rtl="1"/>
            <a:r>
              <a:rPr lang="fa-IR" sz="3600" b="1" dirty="0">
                <a:solidFill>
                  <a:schemeClr val="tx1"/>
                </a:solidFill>
                <a:cs typeface="B Mitra" pitchFamily="2" charset="-78"/>
              </a:rPr>
              <a:t>عرضه‌کنندگان ضمانت‌نامه در اروپا</a:t>
            </a:r>
            <a:endParaRPr lang="en-US" sz="3600" b="1" dirty="0">
              <a:solidFill>
                <a:schemeClr val="tx1"/>
              </a:solidFill>
              <a:cs typeface="B Mitra" pitchFamily="2" charset="-78"/>
            </a:endParaRPr>
          </a:p>
        </p:txBody>
      </p:sp>
      <p:pic>
        <p:nvPicPr>
          <p:cNvPr id="8195" name="Picture 3"/>
          <p:cNvPicPr>
            <a:picLocks noGrp="1" noChangeAspect="1" noChangeArrowheads="1"/>
          </p:cNvPicPr>
          <p:nvPr>
            <p:ph idx="1"/>
          </p:nvPr>
        </p:nvPicPr>
        <p:blipFill>
          <a:blip r:embed="rId2" cstate="print"/>
          <a:srcRect/>
          <a:stretch>
            <a:fillRect/>
          </a:stretch>
        </p:blipFill>
        <p:spPr bwMode="auto">
          <a:xfrm>
            <a:off x="0" y="1143000"/>
            <a:ext cx="3215716" cy="2590800"/>
          </a:xfrm>
          <a:prstGeom prst="rect">
            <a:avLst/>
          </a:prstGeom>
          <a:noFill/>
          <a:ln w="9525">
            <a:noFill/>
            <a:miter lim="800000"/>
            <a:headEnd/>
            <a:tailEnd/>
          </a:ln>
        </p:spPr>
      </p:pic>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AEE18DB5-ECA6-4C52-A486-00B349BDE162}" type="slidenum">
              <a:rPr lang="en-US" altLang="en-US" smtClean="0"/>
              <a:pPr>
                <a:defRPr/>
              </a:pPr>
              <a:t>16</a:t>
            </a:fld>
            <a:endParaRPr lang="en-US" altLang="en-US"/>
          </a:p>
        </p:txBody>
      </p:sp>
      <p:sp>
        <p:nvSpPr>
          <p:cNvPr id="8" name="Rounded Rectangle 7"/>
          <p:cNvSpPr/>
          <p:nvPr/>
        </p:nvSpPr>
        <p:spPr>
          <a:xfrm>
            <a:off x="3886200" y="1371600"/>
            <a:ext cx="3886200" cy="1752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just" rtl="1"/>
            <a:r>
              <a:rPr lang="ar-SA" dirty="0">
                <a:solidFill>
                  <a:schemeClr val="tx1"/>
                </a:solidFill>
                <a:cs typeface="B Nazanin" pitchFamily="2" charset="-78"/>
              </a:rPr>
              <a:t>ضریب نفوذ ضمانت‌نامه بیمه‌ای در اروپا پایین‌تر از میانگین جهانی است. در اروپا غالباً بانک‌ها ضمانت‌نامه را ارائه می‌کنند. به همین دلیل است که ضریب نفوذ آن کمتر از سایر مناطق جهان است.</a:t>
            </a:r>
            <a:endParaRPr lang="en-US" dirty="0">
              <a:solidFill>
                <a:schemeClr val="tx1"/>
              </a:solidFill>
              <a:cs typeface="B Nazanin" pitchFamily="2" charset="-78"/>
            </a:endParaRPr>
          </a:p>
          <a:p>
            <a:pPr algn="just" rtl="1"/>
            <a:endParaRPr lang="en-US" dirty="0">
              <a:solidFill>
                <a:schemeClr val="tx1"/>
              </a:solidFill>
              <a:cs typeface="B Nazanin" pitchFamily="2" charset="-78"/>
            </a:endParaRPr>
          </a:p>
        </p:txBody>
      </p:sp>
      <p:pic>
        <p:nvPicPr>
          <p:cNvPr id="8196" name="Picture 4"/>
          <p:cNvPicPr>
            <a:picLocks noChangeAspect="1" noChangeArrowheads="1"/>
          </p:cNvPicPr>
          <p:nvPr/>
        </p:nvPicPr>
        <p:blipFill>
          <a:blip r:embed="rId3" cstate="print"/>
          <a:srcRect/>
          <a:stretch>
            <a:fillRect/>
          </a:stretch>
        </p:blipFill>
        <p:spPr bwMode="auto">
          <a:xfrm>
            <a:off x="3200400" y="3352800"/>
            <a:ext cx="4923224" cy="3352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772400" cy="609600"/>
          </a:xfrm>
        </p:spPr>
        <p:txBody>
          <a:bodyPr>
            <a:normAutofit/>
          </a:bodyPr>
          <a:lstStyle/>
          <a:p>
            <a:pPr algn="ctr" rtl="1"/>
            <a:r>
              <a:rPr lang="en-US" sz="2000" b="1" dirty="0">
                <a:solidFill>
                  <a:schemeClr val="tx1"/>
                </a:solidFill>
                <a:cs typeface="B Mitra" pitchFamily="2" charset="-78"/>
              </a:rPr>
              <a:t>Surety bond suppliers in Europe</a:t>
            </a:r>
          </a:p>
        </p:txBody>
      </p:sp>
      <p:pic>
        <p:nvPicPr>
          <p:cNvPr id="8195" name="Picture 3"/>
          <p:cNvPicPr>
            <a:picLocks noGrp="1" noChangeAspect="1" noChangeArrowheads="1"/>
          </p:cNvPicPr>
          <p:nvPr>
            <p:ph idx="1"/>
          </p:nvPr>
        </p:nvPicPr>
        <p:blipFill>
          <a:blip r:embed="rId2" cstate="print"/>
          <a:srcRect/>
          <a:stretch>
            <a:fillRect/>
          </a:stretch>
        </p:blipFill>
        <p:spPr bwMode="auto">
          <a:xfrm>
            <a:off x="0" y="1143000"/>
            <a:ext cx="3215716" cy="2590800"/>
          </a:xfrm>
          <a:prstGeom prst="rect">
            <a:avLst/>
          </a:prstGeom>
          <a:noFill/>
          <a:ln w="9525">
            <a:noFill/>
            <a:miter lim="800000"/>
            <a:headEnd/>
            <a:tailEnd/>
          </a:ln>
        </p:spPr>
      </p:pic>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AEE18DB5-ECA6-4C52-A486-00B349BDE162}" type="slidenum">
              <a:rPr lang="en-US" altLang="en-US" smtClean="0"/>
              <a:pPr>
                <a:defRPr/>
              </a:pPr>
              <a:t>17</a:t>
            </a:fld>
            <a:endParaRPr lang="en-US" altLang="en-US"/>
          </a:p>
        </p:txBody>
      </p:sp>
      <p:sp>
        <p:nvSpPr>
          <p:cNvPr id="8" name="Rounded Rectangle 7"/>
          <p:cNvSpPr/>
          <p:nvPr/>
        </p:nvSpPr>
        <p:spPr>
          <a:xfrm>
            <a:off x="3886200" y="838200"/>
            <a:ext cx="3886200" cy="2286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just"/>
            <a:r>
              <a:rPr lang="en-US" dirty="0">
                <a:solidFill>
                  <a:schemeClr val="tx1"/>
                </a:solidFill>
                <a:cs typeface="B Nazanin" pitchFamily="2" charset="-78"/>
              </a:rPr>
              <a:t>The penetration rate of insurance Surety bond in Europe is lower than the global average. In Europe, banks often offer Surety bond. That is why it has a lower penetration rate than other parts of the world.</a:t>
            </a:r>
          </a:p>
        </p:txBody>
      </p:sp>
      <p:pic>
        <p:nvPicPr>
          <p:cNvPr id="8196" name="Picture 4"/>
          <p:cNvPicPr>
            <a:picLocks noChangeAspect="1" noChangeArrowheads="1"/>
          </p:cNvPicPr>
          <p:nvPr/>
        </p:nvPicPr>
        <p:blipFill>
          <a:blip r:embed="rId3" cstate="print"/>
          <a:srcRect/>
          <a:stretch>
            <a:fillRect/>
          </a:stretch>
        </p:blipFill>
        <p:spPr bwMode="auto">
          <a:xfrm>
            <a:off x="3200400" y="3352800"/>
            <a:ext cx="4923224" cy="3352800"/>
          </a:xfrm>
          <a:prstGeom prst="rect">
            <a:avLst/>
          </a:prstGeom>
          <a:noFill/>
          <a:ln w="9525">
            <a:noFill/>
            <a:miter lim="800000"/>
            <a:headEnd/>
            <a:tailEnd/>
          </a:ln>
        </p:spPr>
      </p:pic>
    </p:spTree>
    <p:extLst>
      <p:ext uri="{BB962C8B-B14F-4D97-AF65-F5344CB8AC3E}">
        <p14:creationId xmlns:p14="http://schemas.microsoft.com/office/powerpoint/2010/main" val="1770073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72400" cy="609600"/>
          </a:xfrm>
        </p:spPr>
        <p:txBody>
          <a:bodyPr>
            <a:normAutofit/>
          </a:bodyPr>
          <a:lstStyle/>
          <a:p>
            <a:pPr algn="ctr" rtl="1"/>
            <a:r>
              <a:rPr lang="fa-IR" sz="3600" b="1" dirty="0">
                <a:solidFill>
                  <a:schemeClr val="tx1"/>
                </a:solidFill>
                <a:cs typeface="B Mitra" pitchFamily="2" charset="-78"/>
              </a:rPr>
              <a:t>عرضه‌کنندگان ضمانت‌نامه در آسیا</a:t>
            </a:r>
            <a:endParaRPr lang="en-US" sz="3600" b="1" dirty="0">
              <a:solidFill>
                <a:schemeClr val="tx1"/>
              </a:solidFill>
              <a:cs typeface="B Mitra" pitchFamily="2" charset="-78"/>
            </a:endParaRPr>
          </a:p>
        </p:txBody>
      </p:sp>
      <p:pic>
        <p:nvPicPr>
          <p:cNvPr id="10241" name="Picture 1"/>
          <p:cNvPicPr>
            <a:picLocks noGrp="1" noChangeAspect="1" noChangeArrowheads="1"/>
          </p:cNvPicPr>
          <p:nvPr>
            <p:ph idx="1"/>
          </p:nvPr>
        </p:nvPicPr>
        <p:blipFill>
          <a:blip r:embed="rId2" cstate="print"/>
          <a:srcRect/>
          <a:stretch>
            <a:fillRect/>
          </a:stretch>
        </p:blipFill>
        <p:spPr bwMode="auto">
          <a:xfrm>
            <a:off x="2209800" y="1143000"/>
            <a:ext cx="4410075" cy="4876800"/>
          </a:xfrm>
          <a:prstGeom prst="rect">
            <a:avLst/>
          </a:prstGeom>
          <a:noFill/>
          <a:ln w="9525">
            <a:noFill/>
            <a:miter lim="800000"/>
            <a:headEnd/>
            <a:tailEnd/>
          </a:ln>
        </p:spPr>
      </p:pic>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AEE18DB5-ECA6-4C52-A486-00B349BDE162}" type="slidenum">
              <a:rPr lang="en-US" altLang="en-US" smtClean="0"/>
              <a:pPr>
                <a:defRPr/>
              </a:pPr>
              <a:t>18</a:t>
            </a:fld>
            <a:endParaRPr lang="en-US" altLang="en-US"/>
          </a:p>
        </p:txBody>
      </p:sp>
      <p:sp>
        <p:nvSpPr>
          <p:cNvPr id="5" name="Rounded Rectangle 4"/>
          <p:cNvSpPr/>
          <p:nvPr/>
        </p:nvSpPr>
        <p:spPr>
          <a:xfrm>
            <a:off x="152400" y="3429000"/>
            <a:ext cx="1905000" cy="8382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lang="ar-SA" sz="1100" dirty="0">
                <a:solidFill>
                  <a:schemeClr val="tx1"/>
                </a:solidFill>
                <a:cs typeface="B Nazanin" pitchFamily="2" charset="-78"/>
              </a:rPr>
              <a:t> </a:t>
            </a:r>
            <a:endParaRPr lang="en-US" sz="1100" dirty="0">
              <a:solidFill>
                <a:schemeClr val="tx1"/>
              </a:solidFill>
              <a:cs typeface="B Nazanin" pitchFamily="2" charset="-78"/>
            </a:endParaRPr>
          </a:p>
          <a:p>
            <a:pPr algn="just" rtl="1"/>
            <a:r>
              <a:rPr lang="fa-IR" sz="1100" dirty="0">
                <a:solidFill>
                  <a:schemeClr val="tx1"/>
                </a:solidFill>
                <a:cs typeface="B Nazanin" pitchFamily="2" charset="-78"/>
              </a:rPr>
              <a:t>در سایر کشورهای آسیایی ضمانت‌نامه‌ها توسط بانک‌ها صادر می‌شوند.</a:t>
            </a:r>
            <a:r>
              <a:rPr lang="en-US" sz="1100" dirty="0">
                <a:solidFill>
                  <a:schemeClr val="tx1"/>
                </a:solidFill>
                <a:cs typeface="B Nazanin" pitchFamily="2" charset="-78"/>
              </a:rPr>
              <a:t> </a:t>
            </a:r>
          </a:p>
        </p:txBody>
      </p:sp>
      <p:cxnSp>
        <p:nvCxnSpPr>
          <p:cNvPr id="11" name="Straight Arrow Connector 10"/>
          <p:cNvCxnSpPr/>
          <p:nvPr/>
        </p:nvCxnSpPr>
        <p:spPr>
          <a:xfrm flipV="1">
            <a:off x="5791200" y="2514600"/>
            <a:ext cx="9906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20" idx="1"/>
          </p:cNvCxnSpPr>
          <p:nvPr/>
        </p:nvCxnSpPr>
        <p:spPr>
          <a:xfrm>
            <a:off x="5562600" y="3581400"/>
            <a:ext cx="16764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572000" y="4038600"/>
            <a:ext cx="1752600" cy="1676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2057400" y="1752600"/>
            <a:ext cx="20574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52400" y="4800600"/>
            <a:ext cx="1981200" cy="1143000"/>
          </a:xfrm>
          <a:prstGeom prst="roundRect">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lang="fa-IR" sz="1100" dirty="0">
                <a:solidFill>
                  <a:schemeClr val="tx1"/>
                </a:solidFill>
                <a:cs typeface="B Nazanin" pitchFamily="2" charset="-78"/>
              </a:rPr>
              <a:t>در پاکستان کمیسیون بورس و اوراق بهادار پاکستان (</a:t>
            </a:r>
            <a:r>
              <a:rPr lang="en-US" sz="1100" dirty="0">
                <a:solidFill>
                  <a:schemeClr val="tx1"/>
                </a:solidFill>
                <a:cs typeface="B Nazanin" pitchFamily="2" charset="-78"/>
              </a:rPr>
              <a:t>SECP</a:t>
            </a:r>
            <a:r>
              <a:rPr lang="fa-IR" sz="1100" dirty="0">
                <a:solidFill>
                  <a:schemeClr val="tx1"/>
                </a:solidFill>
                <a:cs typeface="B Nazanin" pitchFamily="2" charset="-78"/>
              </a:rPr>
              <a:t>) که نهاد ناظر بر بخش بیمه پاکستان می‌باشد به شرکت‌های بیمه غیرزندگی اجازه صدور ضمانت‌نامه را داده است. </a:t>
            </a:r>
            <a:endParaRPr lang="en-US" sz="1100" dirty="0"/>
          </a:p>
        </p:txBody>
      </p:sp>
      <p:sp>
        <p:nvSpPr>
          <p:cNvPr id="14" name="Rounded Rectangle 13"/>
          <p:cNvSpPr/>
          <p:nvPr/>
        </p:nvSpPr>
        <p:spPr>
          <a:xfrm>
            <a:off x="1905000" y="6019800"/>
            <a:ext cx="2133600" cy="609600"/>
          </a:xfrm>
          <a:prstGeom prst="roundRect">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lang="ar-SA" sz="1100" dirty="0">
                <a:solidFill>
                  <a:schemeClr val="tx1"/>
                </a:solidFill>
                <a:cs typeface="B Nazanin" pitchFamily="2" charset="-78"/>
              </a:rPr>
              <a:t>در هند شرکت‌های بیمه حق ارائه ضمانت‌نامه را ندارند.</a:t>
            </a:r>
            <a:endParaRPr lang="en-US" sz="1100" dirty="0"/>
          </a:p>
        </p:txBody>
      </p:sp>
      <p:sp>
        <p:nvSpPr>
          <p:cNvPr id="16" name="Rounded Rectangle 15"/>
          <p:cNvSpPr/>
          <p:nvPr/>
        </p:nvSpPr>
        <p:spPr>
          <a:xfrm>
            <a:off x="152400" y="1295400"/>
            <a:ext cx="1905000" cy="1828800"/>
          </a:xfrm>
          <a:prstGeom prst="roundRect">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lang="fa-IR" sz="1100" dirty="0">
                <a:solidFill>
                  <a:schemeClr val="tx1"/>
                </a:solidFill>
                <a:cs typeface="B Nazanin" pitchFamily="2" charset="-78"/>
              </a:rPr>
              <a:t>ضمانت‌نامه در روسیه هنوز دوران کودکی خود را سپری می‌کند. علت این امر نبود مقررات و شفاف نبودن قانون است. در بازار روسیه ضمانت‌نامه توسط شرکت‌های بیمه ارائه می‌شود ولی هنوز به سطح استاندارد بین‌المللی نرسیده است. نهاد ناظر بر ضمانت‌نامه در روسیه </a:t>
            </a:r>
            <a:r>
              <a:rPr lang="en-US" sz="1100" dirty="0">
                <a:solidFill>
                  <a:schemeClr val="tx1"/>
                </a:solidFill>
                <a:cs typeface="B Nazanin" pitchFamily="2" charset="-78"/>
              </a:rPr>
              <a:t>FSSN</a:t>
            </a:r>
            <a:r>
              <a:rPr lang="fa-IR" sz="1100" dirty="0">
                <a:solidFill>
                  <a:schemeClr val="tx1"/>
                </a:solidFill>
                <a:cs typeface="B Nazanin" pitchFamily="2" charset="-78"/>
              </a:rPr>
              <a:t> می‌باشد که همان نهاد ناظر بر صنعت بیمه روسیه است.</a:t>
            </a:r>
            <a:endParaRPr lang="en-US" sz="1100" dirty="0"/>
          </a:p>
        </p:txBody>
      </p:sp>
      <p:sp>
        <p:nvSpPr>
          <p:cNvPr id="18" name="Rounded Rectangle 17"/>
          <p:cNvSpPr/>
          <p:nvPr/>
        </p:nvSpPr>
        <p:spPr>
          <a:xfrm>
            <a:off x="6781800" y="1219200"/>
            <a:ext cx="2209800" cy="1371600"/>
          </a:xfrm>
          <a:prstGeom prst="roundRect">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lang="ar-SA" sz="1100" dirty="0">
                <a:solidFill>
                  <a:schemeClr val="tx1"/>
                </a:solidFill>
                <a:cs typeface="B Nazanin" pitchFamily="2" charset="-78"/>
              </a:rPr>
              <a:t>ژاپن در حوزه ضمانت‌نامه بازار بسیار پیشرفته‌ای محسوب می‌شود. ضمانت‌نامه‌ها اغلب به وسیله بیمه‌گران غیرزندگی و بانک‌ها ارائه می‌شوند. </a:t>
            </a:r>
            <a:endParaRPr lang="en-US" sz="1100" dirty="0"/>
          </a:p>
        </p:txBody>
      </p:sp>
      <p:sp>
        <p:nvSpPr>
          <p:cNvPr id="20" name="Rounded Rectangle 19"/>
          <p:cNvSpPr/>
          <p:nvPr/>
        </p:nvSpPr>
        <p:spPr>
          <a:xfrm>
            <a:off x="7239000" y="2743200"/>
            <a:ext cx="1752600" cy="2438400"/>
          </a:xfrm>
          <a:prstGeom prst="roundRect">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lang="ar-SA" sz="1100" dirty="0">
                <a:solidFill>
                  <a:schemeClr val="tx1"/>
                </a:solidFill>
                <a:cs typeface="B Nazanin" pitchFamily="2" charset="-78"/>
              </a:rPr>
              <a:t>در کره‌جنوبی این کسب‌و‌کار بسیار بزرگ است. یک شرکت تضمین تخصصی، بزرگترین شرکت صادرکننده ضمانت‌نامه از لحاظ کارمزد است.</a:t>
            </a:r>
            <a:endParaRPr lang="en-US" sz="1100" dirty="0">
              <a:solidFill>
                <a:schemeClr val="tx1"/>
              </a:solidFill>
              <a:cs typeface="B Nazanin" pitchFamily="2" charset="-78"/>
            </a:endParaRPr>
          </a:p>
          <a:p>
            <a:pPr lvl="0" algn="just" rtl="1"/>
            <a:r>
              <a:rPr lang="ar-SA" sz="1100" dirty="0">
                <a:solidFill>
                  <a:schemeClr val="tx1"/>
                </a:solidFill>
                <a:cs typeface="B Nazanin" pitchFamily="2" charset="-78"/>
              </a:rPr>
              <a:t>در کشورهای پیشرفته آسیایی، بیشترین کارمزد ضمانت‌نامه متعلق به کره‌جنوبی است که دومین بازار بزرگ جهانی ضمانت‌نامه را دارد.</a:t>
            </a:r>
            <a:endParaRPr lang="en-US" sz="1100" dirty="0">
              <a:solidFill>
                <a:schemeClr val="tx1"/>
              </a:solidFill>
              <a:cs typeface="B Nazanin" pitchFamily="2" charset="-78"/>
            </a:endParaRPr>
          </a:p>
          <a:p>
            <a:pPr algn="ctr"/>
            <a:endParaRPr lang="en-US" sz="1100" dirty="0"/>
          </a:p>
        </p:txBody>
      </p:sp>
      <p:sp>
        <p:nvSpPr>
          <p:cNvPr id="21" name="Rounded Rectangle 20"/>
          <p:cNvSpPr/>
          <p:nvPr/>
        </p:nvSpPr>
        <p:spPr>
          <a:xfrm>
            <a:off x="4267200" y="5715000"/>
            <a:ext cx="4343400" cy="1143000"/>
          </a:xfrm>
          <a:prstGeom prst="roundRect">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lang="fa-IR" sz="1100" dirty="0">
                <a:solidFill>
                  <a:schemeClr val="tx1"/>
                </a:solidFill>
                <a:cs typeface="B Nazanin" pitchFamily="2" charset="-78"/>
              </a:rPr>
              <a:t>در چین، از اوایل سال 2016 بازار ضمانت‌نامه در بین بیمه‌گران چینی به‌صورت قابل توجهی توسعه یافته است. قبلاً شرکت‌های ساختمانی مجبور بودند محصولات تضمین را از بانک‌ها دریافت کنند ولی از اوایل سال 2016 این وضعیت تغییر کرد و کمیسیون تنظیم مقررات بیمه چین و کمیته مرکزی جمهوری خلق چین و شورای دولتی، بازار ضمانت‌نامه را باز کردند. از آن پس، تعدادی از شرکت‌های بیمه عرضه این محصول جدید را آغاز کردند و مدل آن‌ها بسیار شبیه بازار ضمانت‌نامه آمریکا است. </a:t>
            </a:r>
            <a:endParaRPr lang="en-US" sz="1100" dirty="0"/>
          </a:p>
        </p:txBody>
      </p:sp>
      <p:cxnSp>
        <p:nvCxnSpPr>
          <p:cNvPr id="27" name="Straight Arrow Connector 26"/>
          <p:cNvCxnSpPr/>
          <p:nvPr/>
        </p:nvCxnSpPr>
        <p:spPr>
          <a:xfrm flipH="1">
            <a:off x="2057400" y="3886200"/>
            <a:ext cx="1524000" cy="990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4" idx="0"/>
          </p:cNvCxnSpPr>
          <p:nvPr/>
        </p:nvCxnSpPr>
        <p:spPr>
          <a:xfrm flipH="1">
            <a:off x="2971800" y="4114800"/>
            <a:ext cx="685800" cy="1905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3350"/>
            <a:ext cx="7620000" cy="323850"/>
          </a:xfrm>
        </p:spPr>
        <p:txBody>
          <a:bodyPr>
            <a:normAutofit/>
          </a:bodyPr>
          <a:lstStyle/>
          <a:p>
            <a:pPr algn="ctr" rtl="1"/>
            <a:r>
              <a:rPr lang="en-US" sz="1400" b="1" dirty="0">
                <a:solidFill>
                  <a:schemeClr val="tx1"/>
                </a:solidFill>
                <a:cs typeface="B Mitra" pitchFamily="2" charset="-78"/>
              </a:rPr>
              <a:t>Surety bond suppliers in Asia</a:t>
            </a:r>
          </a:p>
        </p:txBody>
      </p:sp>
      <p:pic>
        <p:nvPicPr>
          <p:cNvPr id="10241" name="Picture 1"/>
          <p:cNvPicPr>
            <a:picLocks noGrp="1" noChangeAspect="1" noChangeArrowheads="1"/>
          </p:cNvPicPr>
          <p:nvPr>
            <p:ph idx="1"/>
          </p:nvPr>
        </p:nvPicPr>
        <p:blipFill>
          <a:blip r:embed="rId2" cstate="print"/>
          <a:srcRect/>
          <a:stretch>
            <a:fillRect/>
          </a:stretch>
        </p:blipFill>
        <p:spPr bwMode="auto">
          <a:xfrm>
            <a:off x="2057400" y="533400"/>
            <a:ext cx="4410075" cy="4876800"/>
          </a:xfrm>
          <a:prstGeom prst="rect">
            <a:avLst/>
          </a:prstGeom>
          <a:noFill/>
          <a:ln w="9525">
            <a:noFill/>
            <a:miter lim="800000"/>
            <a:headEnd/>
            <a:tailEnd/>
          </a:ln>
        </p:spPr>
      </p:pic>
      <p:sp>
        <p:nvSpPr>
          <p:cNvPr id="4" name="Slide Number Placeholder 3"/>
          <p:cNvSpPr>
            <a:spLocks noGrp="1"/>
          </p:cNvSpPr>
          <p:nvPr>
            <p:ph type="sldNum" sz="quarter" idx="12"/>
          </p:nvPr>
        </p:nvSpPr>
        <p:spPr>
          <a:xfrm>
            <a:off x="7976616" y="5124450"/>
            <a:ext cx="609600" cy="521208"/>
          </a:xfrm>
          <a:prstGeom prst="rect">
            <a:avLst/>
          </a:prstGeom>
        </p:spPr>
        <p:txBody>
          <a:bodyPr/>
          <a:lstStyle/>
          <a:p>
            <a:pPr>
              <a:defRPr/>
            </a:pPr>
            <a:fld id="{AEE18DB5-ECA6-4C52-A486-00B349BDE162}" type="slidenum">
              <a:rPr lang="en-US" altLang="en-US" smtClean="0"/>
              <a:pPr>
                <a:defRPr/>
              </a:pPr>
              <a:t>19</a:t>
            </a:fld>
            <a:endParaRPr lang="en-US" altLang="en-US"/>
          </a:p>
        </p:txBody>
      </p:sp>
      <p:sp>
        <p:nvSpPr>
          <p:cNvPr id="5" name="Rounded Rectangle 4"/>
          <p:cNvSpPr/>
          <p:nvPr/>
        </p:nvSpPr>
        <p:spPr>
          <a:xfrm>
            <a:off x="0" y="2819400"/>
            <a:ext cx="1905000" cy="8382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lang="ar-SA" sz="1100" dirty="0">
                <a:solidFill>
                  <a:schemeClr val="tx1"/>
                </a:solidFill>
                <a:cs typeface="B Nazanin" pitchFamily="2" charset="-78"/>
              </a:rPr>
              <a:t> </a:t>
            </a:r>
            <a:endParaRPr lang="en-US" sz="1100" dirty="0">
              <a:solidFill>
                <a:schemeClr val="tx1"/>
              </a:solidFill>
              <a:cs typeface="B Nazanin" pitchFamily="2" charset="-78"/>
            </a:endParaRPr>
          </a:p>
          <a:p>
            <a:pPr algn="just"/>
            <a:r>
              <a:rPr lang="en-US" sz="1100" dirty="0">
                <a:solidFill>
                  <a:schemeClr val="tx1"/>
                </a:solidFill>
                <a:cs typeface="B Nazanin" pitchFamily="2" charset="-78"/>
              </a:rPr>
              <a:t>In other Asian countries, Surety bond are issued by banks.</a:t>
            </a:r>
          </a:p>
        </p:txBody>
      </p:sp>
      <p:cxnSp>
        <p:nvCxnSpPr>
          <p:cNvPr id="11" name="Straight Arrow Connector 10"/>
          <p:cNvCxnSpPr/>
          <p:nvPr/>
        </p:nvCxnSpPr>
        <p:spPr>
          <a:xfrm flipV="1">
            <a:off x="5638800" y="1905000"/>
            <a:ext cx="9906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a:off x="5334000" y="2940524"/>
            <a:ext cx="16764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419600" y="3429000"/>
            <a:ext cx="1752600" cy="1676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1905000" y="1143000"/>
            <a:ext cx="20574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0" y="3810000"/>
            <a:ext cx="1981200" cy="1524000"/>
          </a:xfrm>
          <a:prstGeom prst="roundRect">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1100" dirty="0">
                <a:solidFill>
                  <a:schemeClr val="tx1"/>
                </a:solidFill>
                <a:cs typeface="B Nazanin" pitchFamily="2" charset="-78"/>
              </a:rPr>
              <a:t>In Pakistan, the Pakistan Stock Exchange Commission (SECP), which oversees Pakistan's insurance sector, has authorized non-life insurance companies to issue Surety bond.</a:t>
            </a:r>
            <a:endParaRPr lang="en-US" sz="1100" dirty="0"/>
          </a:p>
        </p:txBody>
      </p:sp>
      <p:sp>
        <p:nvSpPr>
          <p:cNvPr id="14" name="Rounded Rectangle 13"/>
          <p:cNvSpPr/>
          <p:nvPr/>
        </p:nvSpPr>
        <p:spPr>
          <a:xfrm>
            <a:off x="1668971" y="5391150"/>
            <a:ext cx="2017204" cy="990600"/>
          </a:xfrm>
          <a:prstGeom prst="roundRect">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1100" dirty="0">
                <a:solidFill>
                  <a:schemeClr val="tx1"/>
                </a:solidFill>
                <a:cs typeface="B Nazanin" pitchFamily="2" charset="-78"/>
              </a:rPr>
              <a:t>In India, insurance companies do not have the right to provide a Surety bond.</a:t>
            </a:r>
            <a:endParaRPr lang="en-US" sz="1100" dirty="0"/>
          </a:p>
        </p:txBody>
      </p:sp>
      <p:sp>
        <p:nvSpPr>
          <p:cNvPr id="16" name="Rounded Rectangle 15"/>
          <p:cNvSpPr/>
          <p:nvPr/>
        </p:nvSpPr>
        <p:spPr>
          <a:xfrm>
            <a:off x="0" y="133350"/>
            <a:ext cx="1905000" cy="2609850"/>
          </a:xfrm>
          <a:prstGeom prst="roundRect">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lang="en-US" sz="1000" dirty="0">
                <a:solidFill>
                  <a:schemeClr val="tx1"/>
                </a:solidFill>
                <a:cs typeface="B Nazanin" pitchFamily="2" charset="-78"/>
              </a:rPr>
              <a:t>The Surety bond in Russia is still in its infancy. The reason for this is the lack of regulations and the lack of transparency in the law. In the Russian market, the Surety bond is provided by insurance companies, but has not yet reached the level of international standard. The Surety bond body in Russia is the FSSN, which is the same body that oversees the Russian insurance industry.</a:t>
            </a:r>
            <a:endParaRPr lang="en-US" sz="1000" dirty="0"/>
          </a:p>
        </p:txBody>
      </p:sp>
      <p:sp>
        <p:nvSpPr>
          <p:cNvPr id="18" name="Rounded Rectangle 17"/>
          <p:cNvSpPr/>
          <p:nvPr/>
        </p:nvSpPr>
        <p:spPr>
          <a:xfrm>
            <a:off x="6019800" y="829386"/>
            <a:ext cx="2209800" cy="1371600"/>
          </a:xfrm>
          <a:prstGeom prst="roundRect">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1100" dirty="0">
                <a:solidFill>
                  <a:schemeClr val="tx1"/>
                </a:solidFill>
                <a:cs typeface="B Nazanin" pitchFamily="2" charset="-78"/>
              </a:rPr>
              <a:t>Japan is a very advanced market in the field of Surety bond. Surety bond are often provided by non-life insurers and banks.</a:t>
            </a:r>
            <a:endParaRPr lang="en-US" sz="1100" dirty="0"/>
          </a:p>
        </p:txBody>
      </p:sp>
      <p:sp>
        <p:nvSpPr>
          <p:cNvPr id="20" name="Rounded Rectangle 19"/>
          <p:cNvSpPr/>
          <p:nvPr/>
        </p:nvSpPr>
        <p:spPr>
          <a:xfrm>
            <a:off x="6477000" y="2277487"/>
            <a:ext cx="1752600" cy="2438400"/>
          </a:xfrm>
          <a:prstGeom prst="roundRect">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lang="en-US" sz="1100" dirty="0">
                <a:solidFill>
                  <a:schemeClr val="tx1"/>
                </a:solidFill>
                <a:cs typeface="B Nazanin" pitchFamily="2" charset="-78"/>
              </a:rPr>
              <a:t>This business is very big in South Korea. A specialized Surety bond company is the largest issuer of Surety bond in terms of </a:t>
            </a:r>
            <a:r>
              <a:rPr lang="en-US" sz="1100" dirty="0" err="1">
                <a:solidFill>
                  <a:schemeClr val="tx1"/>
                </a:solidFill>
                <a:cs typeface="B Nazanin" pitchFamily="2" charset="-78"/>
              </a:rPr>
              <a:t>fees.In</a:t>
            </a:r>
            <a:r>
              <a:rPr lang="en-US" sz="1100" dirty="0">
                <a:solidFill>
                  <a:schemeClr val="tx1"/>
                </a:solidFill>
                <a:cs typeface="B Nazanin" pitchFamily="2" charset="-78"/>
              </a:rPr>
              <a:t> developed Asian countries, the highest Surety bond fee belongs to South Korea, which has the second largest global Surety bond market.</a:t>
            </a:r>
            <a:endParaRPr lang="en-US" sz="1100" dirty="0"/>
          </a:p>
        </p:txBody>
      </p:sp>
      <p:sp>
        <p:nvSpPr>
          <p:cNvPr id="21" name="Rounded Rectangle 20"/>
          <p:cNvSpPr/>
          <p:nvPr/>
        </p:nvSpPr>
        <p:spPr>
          <a:xfrm>
            <a:off x="3848100" y="4784978"/>
            <a:ext cx="4343400" cy="1904999"/>
          </a:xfrm>
          <a:prstGeom prst="roundRect">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lang="en-US" sz="1100" dirty="0">
                <a:solidFill>
                  <a:schemeClr val="tx1"/>
                </a:solidFill>
                <a:cs typeface="B Nazanin" pitchFamily="2" charset="-78"/>
              </a:rPr>
              <a:t>In China, the Surety bond market among Chinese insurers has grown significantly since early 2016. Previously, construction companies had to receive Surety bond products from banks, but this changed in early 2016, when the China Insurance Regulatory Commission, the People's Republic of China Central Committee and the State Council opened the Surety bond market. Since then, a number of insurance companies have launched the new product, and their model is very similar to the US Surety bond market.</a:t>
            </a:r>
            <a:endParaRPr lang="en-US" sz="1100" dirty="0"/>
          </a:p>
        </p:txBody>
      </p:sp>
      <p:cxnSp>
        <p:nvCxnSpPr>
          <p:cNvPr id="27" name="Straight Arrow Connector 26"/>
          <p:cNvCxnSpPr/>
          <p:nvPr/>
        </p:nvCxnSpPr>
        <p:spPr>
          <a:xfrm flipH="1">
            <a:off x="1905000" y="3276600"/>
            <a:ext cx="1524000" cy="990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a:endCxn id="14" idx="0"/>
          </p:cNvCxnSpPr>
          <p:nvPr/>
        </p:nvCxnSpPr>
        <p:spPr>
          <a:xfrm flipH="1">
            <a:off x="2677573" y="3486150"/>
            <a:ext cx="743998" cy="1905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680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746443"/>
          </a:xfrm>
        </p:spPr>
        <p:txBody>
          <a:bodyPr>
            <a:normAutofit fontScale="90000"/>
          </a:bodyPr>
          <a:lstStyle/>
          <a:p>
            <a:pPr algn="ctr" rtl="1"/>
            <a:r>
              <a:rPr lang="fa-IR" sz="2800" b="1" dirty="0">
                <a:solidFill>
                  <a:schemeClr val="tx1"/>
                </a:solidFill>
                <a:cs typeface="B Mitra" pitchFamily="2" charset="-78"/>
              </a:rPr>
              <a:t>تعریف ضمانت نامه</a:t>
            </a:r>
            <a:br>
              <a:rPr lang="en-US" sz="2800" b="1" dirty="0">
                <a:solidFill>
                  <a:schemeClr val="tx1"/>
                </a:solidFill>
                <a:cs typeface="B Mitra" pitchFamily="2" charset="-78"/>
              </a:rPr>
            </a:br>
            <a:r>
              <a:rPr lang="en-US" sz="2800" b="1" dirty="0">
                <a:solidFill>
                  <a:schemeClr val="tx1"/>
                </a:solidFill>
                <a:cs typeface="B Mitra" pitchFamily="2" charset="-78"/>
              </a:rPr>
              <a:t>Definition of Surety bond</a:t>
            </a:r>
          </a:p>
        </p:txBody>
      </p:sp>
      <p:sp>
        <p:nvSpPr>
          <p:cNvPr id="3" name="Content Placeholder 2"/>
          <p:cNvSpPr>
            <a:spLocks noGrp="1"/>
          </p:cNvSpPr>
          <p:nvPr>
            <p:ph idx="1"/>
          </p:nvPr>
        </p:nvSpPr>
        <p:spPr>
          <a:xfrm>
            <a:off x="457200" y="1219200"/>
            <a:ext cx="7620000" cy="4906963"/>
          </a:xfrm>
        </p:spPr>
        <p:txBody>
          <a:bodyPr/>
          <a:lstStyle/>
          <a:p>
            <a:pPr algn="just" rtl="1"/>
            <a:r>
              <a:rPr lang="fa-IR" sz="1950" b="1" dirty="0">
                <a:cs typeface="B Nazanin" pitchFamily="2" charset="-78"/>
              </a:rPr>
              <a:t>ضمانت‌نامه</a:t>
            </a:r>
            <a:r>
              <a:rPr lang="fa-IR" sz="1950" dirty="0">
                <a:cs typeface="B Nazanin" pitchFamily="2" charset="-78"/>
              </a:rPr>
              <a:t> قراردادی </a:t>
            </a:r>
            <a:r>
              <a:rPr lang="fa-IR" sz="1950" dirty="0">
                <a:solidFill>
                  <a:srgbClr val="FF0000"/>
                </a:solidFill>
                <a:cs typeface="B Nazanin" pitchFamily="2" charset="-78"/>
              </a:rPr>
              <a:t>سه جانبه </a:t>
            </a:r>
            <a:r>
              <a:rPr lang="fa-IR" sz="1950" dirty="0">
                <a:cs typeface="B Nazanin" pitchFamily="2" charset="-78"/>
              </a:rPr>
              <a:t>است که در آن </a:t>
            </a:r>
            <a:r>
              <a:rPr lang="fa-IR" sz="1950" dirty="0">
                <a:solidFill>
                  <a:srgbClr val="FF0000"/>
                </a:solidFill>
                <a:cs typeface="B Nazanin" pitchFamily="2" charset="-78"/>
              </a:rPr>
              <a:t>ضامن</a:t>
            </a:r>
            <a:r>
              <a:rPr lang="fa-IR" sz="1950" dirty="0">
                <a:cs typeface="B Nazanin" pitchFamily="2" charset="-78"/>
              </a:rPr>
              <a:t> به ذینفع (</a:t>
            </a:r>
            <a:r>
              <a:rPr lang="fa-IR" sz="1950" dirty="0">
                <a:solidFill>
                  <a:srgbClr val="FF0000"/>
                </a:solidFill>
                <a:cs typeface="B Nazanin" pitchFamily="2" charset="-78"/>
              </a:rPr>
              <a:t>متعهدله</a:t>
            </a:r>
            <a:r>
              <a:rPr lang="fa-IR" sz="1950" dirty="0">
                <a:cs typeface="B Nazanin" pitchFamily="2" charset="-78"/>
              </a:rPr>
              <a:t>) اطمینان می‌دهد که  از وی در برابر اعمال یا رویدادهایی که به تعهد اساسی ضمانت‌خواه (</a:t>
            </a:r>
            <a:r>
              <a:rPr lang="fa-IR" sz="1950" dirty="0">
                <a:solidFill>
                  <a:srgbClr val="FF0000"/>
                </a:solidFill>
                <a:cs typeface="B Nazanin" pitchFamily="2" charset="-78"/>
              </a:rPr>
              <a:t>متعهد</a:t>
            </a:r>
            <a:r>
              <a:rPr lang="fa-IR" sz="1950" dirty="0">
                <a:cs typeface="B Nazanin" pitchFamily="2" charset="-78"/>
              </a:rPr>
              <a:t>) آسیب می‌رساند، محافظت می کند. در صورتی که ضمانت‌خواه در ایفای تعهدات خود شکست بخورد، صاحب پروژه می‌تواند از شرکت تضمین بخواهد که ضمانت‌نامه را اجرا کند. حداکثر مسئولیت شرکت تضمین به میزان مبلغ ضمانت‌نامه است.</a:t>
            </a:r>
          </a:p>
          <a:p>
            <a:pPr algn="just" rtl="1"/>
            <a:r>
              <a:rPr lang="ar-SA" sz="1950" b="1" dirty="0">
                <a:cs typeface="B Nazanin" pitchFamily="2" charset="-78"/>
              </a:rPr>
              <a:t>ضامن: </a:t>
            </a:r>
            <a:r>
              <a:rPr lang="ar-SA" sz="1950" dirty="0">
                <a:cs typeface="B Nazanin" pitchFamily="2" charset="-78"/>
              </a:rPr>
              <a:t>مؤسسه‌ای (بانک/شرکت بیمه/شرکت تضمین) است که ضمانت‌نامه را صادر می‌نماید.</a:t>
            </a:r>
            <a:endParaRPr lang="en-US" sz="1950" dirty="0">
              <a:cs typeface="B Nazanin" pitchFamily="2" charset="-78"/>
            </a:endParaRPr>
          </a:p>
          <a:p>
            <a:pPr algn="just" rtl="1"/>
            <a:r>
              <a:rPr lang="ar-SA" sz="1950" b="1" dirty="0">
                <a:cs typeface="B Nazanin" pitchFamily="2" charset="-78"/>
              </a:rPr>
              <a:t>ضمانت‌خواه</a:t>
            </a:r>
            <a:r>
              <a:rPr lang="fa-IR" sz="1950" b="1" dirty="0">
                <a:cs typeface="B Nazanin" pitchFamily="2" charset="-78"/>
              </a:rPr>
              <a:t> (متعهد)</a:t>
            </a:r>
            <a:r>
              <a:rPr lang="ar-SA" sz="1950" dirty="0">
                <a:cs typeface="B Nazanin" pitchFamily="2" charset="-78"/>
              </a:rPr>
              <a:t>: شخص حقیقی یا حقوقی است که تعهداتی را به موجب روابط پایه در قبال ذی‌نفع برعهده دارد و برای تضمین ایفای آن تعهدات، از بانک/بیمه/شرکت تضمین تقاضای صدور ضمانت‌نامه می‌نماید.</a:t>
            </a:r>
            <a:endParaRPr lang="en-US" sz="1950" dirty="0">
              <a:cs typeface="B Nazanin" pitchFamily="2" charset="-78"/>
            </a:endParaRPr>
          </a:p>
          <a:p>
            <a:pPr algn="just" rtl="1"/>
            <a:r>
              <a:rPr lang="ar-SA" sz="1950" b="1" dirty="0">
                <a:cs typeface="B Nazanin" pitchFamily="2" charset="-78"/>
              </a:rPr>
              <a:t>ذی‌نفع</a:t>
            </a:r>
            <a:r>
              <a:rPr lang="fa-IR" sz="1950" b="1" dirty="0">
                <a:cs typeface="B Nazanin" pitchFamily="2" charset="-78"/>
              </a:rPr>
              <a:t> (متعهدله)</a:t>
            </a:r>
            <a:r>
              <a:rPr lang="ar-SA" sz="1950" b="1" dirty="0">
                <a:cs typeface="B Nazanin" pitchFamily="2" charset="-78"/>
              </a:rPr>
              <a:t>:</a:t>
            </a:r>
            <a:r>
              <a:rPr lang="ar-SA" sz="1950" dirty="0">
                <a:cs typeface="B Nazanin" pitchFamily="2" charset="-78"/>
              </a:rPr>
              <a:t> شخص حقیقی یا حقوقی است که ضمانت‌نامه به نفع او صادر می‌شود.</a:t>
            </a:r>
            <a:endParaRPr lang="fa-IR" sz="1950" dirty="0">
              <a:cs typeface="B Nazanin" pitchFamily="2" charset="-78"/>
            </a:endParaRPr>
          </a:p>
          <a:p>
            <a:pPr algn="just" rtl="1"/>
            <a:r>
              <a:rPr lang="fa-IR" sz="1950" dirty="0">
                <a:cs typeface="B Nazanin" pitchFamily="2" charset="-78"/>
              </a:rPr>
              <a:t>هزینه ضمانت‌نامه، کارمزد نامیده می‌شود و به فاکتورهای مختلفی مانند نوع ضمانت‌نامه، هزینه کل پروژه، نوع ساخت‌وساز، مدت زمان انجام پروژه و شرایط مالی پیمانکار بستگی دارد.</a:t>
            </a:r>
            <a:endParaRPr lang="en-US" sz="1950" dirty="0">
              <a:cs typeface="B Nazanin" pitchFamily="2" charset="-78"/>
            </a:endParaRPr>
          </a:p>
          <a:p>
            <a:pPr algn="just" rtl="1"/>
            <a:endParaRPr lang="fa-IR" sz="1800" dirty="0">
              <a:cs typeface="B Nazanin" pitchFamily="2" charset="-78"/>
            </a:endParaRPr>
          </a:p>
          <a:p>
            <a:pPr algn="just" rtl="1"/>
            <a:endParaRPr lang="fa-IR" sz="1800" dirty="0">
              <a:cs typeface="B Nazanin" pitchFamily="2" charset="-78"/>
            </a:endParaRPr>
          </a:p>
          <a:p>
            <a:pPr algn="just" rtl="1"/>
            <a:endParaRPr lang="en-US" sz="1800" dirty="0">
              <a:cs typeface="B Nazanin" pitchFamily="2" charset="-78"/>
            </a:endParaRP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054AA750-49E4-4C6B-AECA-2F91F47E2B66}" type="slidenum">
              <a:rPr lang="en-US" altLang="en-US" smtClean="0"/>
              <a:pPr>
                <a:defRPr/>
              </a:pPr>
              <a:t>2</a:t>
            </a:fld>
            <a:endParaRPr lang="en-US" altLang="en-US"/>
          </a:p>
        </p:txBody>
      </p:sp>
      <p:pic>
        <p:nvPicPr>
          <p:cNvPr id="6" name="Picture 2"/>
          <p:cNvPicPr>
            <a:picLocks noChangeAspect="1" noChangeArrowheads="1"/>
          </p:cNvPicPr>
          <p:nvPr/>
        </p:nvPicPr>
        <p:blipFill>
          <a:blip r:embed="rId2" cstate="print"/>
          <a:srcRect/>
          <a:stretch>
            <a:fillRect/>
          </a:stretch>
        </p:blipFill>
        <p:spPr bwMode="auto">
          <a:xfrm>
            <a:off x="0" y="5158555"/>
            <a:ext cx="3200400" cy="1651819"/>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71" y="-122213"/>
            <a:ext cx="7924800" cy="609600"/>
          </a:xfrm>
        </p:spPr>
        <p:txBody>
          <a:bodyPr>
            <a:normAutofit/>
          </a:bodyPr>
          <a:lstStyle/>
          <a:p>
            <a:pPr algn="ctr" rtl="1"/>
            <a:r>
              <a:rPr lang="en-US" sz="1400" b="1" dirty="0">
                <a:solidFill>
                  <a:schemeClr val="tx1"/>
                </a:solidFill>
                <a:cs typeface="B Mitra" pitchFamily="2" charset="-78"/>
              </a:rPr>
              <a:t>Surety bond suppliers in Oceania</a:t>
            </a:r>
            <a:endParaRPr lang="en-US" sz="1400" dirty="0">
              <a:solidFill>
                <a:schemeClr val="tx1"/>
              </a:solidFill>
            </a:endParaRPr>
          </a:p>
        </p:txBody>
      </p:sp>
      <p:pic>
        <p:nvPicPr>
          <p:cNvPr id="53250" name="Picture 2"/>
          <p:cNvPicPr>
            <a:picLocks noGrp="1" noChangeAspect="1" noChangeArrowheads="1"/>
          </p:cNvPicPr>
          <p:nvPr>
            <p:ph idx="1"/>
          </p:nvPr>
        </p:nvPicPr>
        <p:blipFill>
          <a:blip r:embed="rId2" cstate="print"/>
          <a:srcRect/>
          <a:stretch>
            <a:fillRect/>
          </a:stretch>
        </p:blipFill>
        <p:spPr bwMode="auto">
          <a:xfrm>
            <a:off x="0" y="4076700"/>
            <a:ext cx="3819525" cy="2781300"/>
          </a:xfrm>
          <a:prstGeom prst="rect">
            <a:avLst/>
          </a:prstGeom>
          <a:noFill/>
          <a:ln w="9525">
            <a:noFill/>
            <a:miter lim="800000"/>
            <a:headEnd/>
            <a:tailEnd/>
          </a:ln>
        </p:spPr>
      </p:pic>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054AA750-49E4-4C6B-AECA-2F91F47E2B66}" type="slidenum">
              <a:rPr lang="en-US" altLang="en-US" smtClean="0"/>
              <a:pPr>
                <a:defRPr/>
              </a:pPr>
              <a:t>20</a:t>
            </a:fld>
            <a:endParaRPr lang="en-US" altLang="en-US"/>
          </a:p>
        </p:txBody>
      </p:sp>
      <p:sp>
        <p:nvSpPr>
          <p:cNvPr id="5" name="Rounded Rectangle 4"/>
          <p:cNvSpPr/>
          <p:nvPr/>
        </p:nvSpPr>
        <p:spPr>
          <a:xfrm>
            <a:off x="4577862" y="620737"/>
            <a:ext cx="3429000" cy="302572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lang="ar-SA" sz="1400" dirty="0">
                <a:solidFill>
                  <a:schemeClr val="tx1"/>
                </a:solidFill>
                <a:cs typeface="B Nazanin" pitchFamily="2" charset="-78"/>
              </a:rPr>
              <a:t>در استرالیا و نیوزلند از ضمانت‌نامه خیلی استفاده نمی‌شود و اگر وجود داشته باشد معمولاً توسط بانک‌ها صادر می‌شود. در استرالیا این تقاضا در حال رشد است و صدور اوراق تضمین توسط شرکت‌های بیمه نیز در حال افزایش است. </a:t>
            </a:r>
            <a:endParaRPr lang="en-US" sz="1400" dirty="0">
              <a:solidFill>
                <a:schemeClr val="tx1"/>
              </a:solidFill>
              <a:cs typeface="B Nazanin" pitchFamily="2" charset="-78"/>
            </a:endParaRPr>
          </a:p>
          <a:p>
            <a:pPr lvl="0" algn="just"/>
            <a:r>
              <a:rPr lang="en-US" sz="1400" dirty="0">
                <a:solidFill>
                  <a:schemeClr val="tx1"/>
                </a:solidFill>
                <a:cs typeface="B Nazanin" pitchFamily="2" charset="-78"/>
              </a:rPr>
              <a:t>In Australia and New Zealand, Surety bond are not widely used and, if any, are usually issued by banks. In Australia, this demand is growing and the issuance of bonds by insurance companies is also increasing.</a:t>
            </a:r>
          </a:p>
          <a:p>
            <a:pPr algn="just" rtl="1"/>
            <a:endParaRPr lang="en-US" sz="1400" dirty="0">
              <a:solidFill>
                <a:schemeClr val="tx1"/>
              </a:solidFill>
              <a:cs typeface="B Nazanin" pitchFamily="2" charset="-78"/>
            </a:endParaRPr>
          </a:p>
        </p:txBody>
      </p:sp>
      <p:sp>
        <p:nvSpPr>
          <p:cNvPr id="7" name="Rounded Rectangle 6"/>
          <p:cNvSpPr/>
          <p:nvPr/>
        </p:nvSpPr>
        <p:spPr>
          <a:xfrm>
            <a:off x="762000" y="620737"/>
            <a:ext cx="3124200" cy="257966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1400" dirty="0">
                <a:solidFill>
                  <a:schemeClr val="tx1"/>
                </a:solidFill>
                <a:cs typeface="B Nazanin" pitchFamily="2" charset="-78"/>
              </a:rPr>
              <a:t>بیشتر اوراق تضمین در استرالیا توسط چهار شرکت </a:t>
            </a:r>
            <a:r>
              <a:rPr lang="fa-IR" sz="1400" dirty="0">
                <a:solidFill>
                  <a:schemeClr val="tx1"/>
                </a:solidFill>
                <a:cs typeface="B Nazanin" pitchFamily="2" charset="-78"/>
              </a:rPr>
              <a:t>صادرکننده </a:t>
            </a:r>
            <a:r>
              <a:rPr lang="ar-SA" sz="1400" dirty="0">
                <a:solidFill>
                  <a:schemeClr val="tx1"/>
                </a:solidFill>
                <a:cs typeface="B Nazanin" pitchFamily="2" charset="-78"/>
              </a:rPr>
              <a:t>تضمین آمریکایی </a:t>
            </a:r>
            <a:r>
              <a:rPr lang="en-US" sz="1400" dirty="0">
                <a:solidFill>
                  <a:schemeClr val="tx1"/>
                </a:solidFill>
                <a:cs typeface="B Nazanin" pitchFamily="2" charset="-78"/>
              </a:rPr>
              <a:t>Chubb</a:t>
            </a:r>
            <a:r>
              <a:rPr lang="fa-IR" sz="1400" dirty="0">
                <a:solidFill>
                  <a:schemeClr val="tx1"/>
                </a:solidFill>
                <a:cs typeface="B Nazanin" pitchFamily="2" charset="-78"/>
              </a:rPr>
              <a:t>، </a:t>
            </a:r>
            <a:r>
              <a:rPr lang="en-US" sz="1400" dirty="0" err="1">
                <a:solidFill>
                  <a:schemeClr val="tx1"/>
                </a:solidFill>
                <a:cs typeface="B Nazanin" pitchFamily="2" charset="-78"/>
              </a:rPr>
              <a:t>St.Paul</a:t>
            </a:r>
            <a:r>
              <a:rPr lang="fa-IR" sz="1400" dirty="0">
                <a:solidFill>
                  <a:schemeClr val="tx1"/>
                </a:solidFill>
                <a:cs typeface="B Nazanin" pitchFamily="2" charset="-78"/>
              </a:rPr>
              <a:t>، </a:t>
            </a:r>
            <a:r>
              <a:rPr lang="en-US" sz="1400" dirty="0">
                <a:solidFill>
                  <a:schemeClr val="tx1"/>
                </a:solidFill>
                <a:cs typeface="B Nazanin" pitchFamily="2" charset="-78"/>
              </a:rPr>
              <a:t>AIG</a:t>
            </a:r>
            <a:r>
              <a:rPr lang="fa-IR" sz="1400" dirty="0">
                <a:solidFill>
                  <a:schemeClr val="tx1"/>
                </a:solidFill>
                <a:cs typeface="B Nazanin" pitchFamily="2" charset="-78"/>
              </a:rPr>
              <a:t> و </a:t>
            </a:r>
            <a:r>
              <a:rPr lang="en-US" sz="1400" dirty="0">
                <a:solidFill>
                  <a:schemeClr val="tx1"/>
                </a:solidFill>
                <a:cs typeface="B Nazanin" pitchFamily="2" charset="-78"/>
              </a:rPr>
              <a:t>Fireman’s Fund</a:t>
            </a:r>
            <a:r>
              <a:rPr lang="fa-IR" sz="1400" dirty="0">
                <a:solidFill>
                  <a:schemeClr val="tx1"/>
                </a:solidFill>
                <a:cs typeface="B Nazanin" pitchFamily="2" charset="-78"/>
              </a:rPr>
              <a:t> صادر می‌شود.</a:t>
            </a:r>
            <a:endParaRPr lang="en-US" sz="1400" dirty="0">
              <a:solidFill>
                <a:schemeClr val="tx1"/>
              </a:solidFill>
              <a:cs typeface="B Nazanin" pitchFamily="2" charset="-78"/>
            </a:endParaRPr>
          </a:p>
          <a:p>
            <a:pPr algn="just"/>
            <a:r>
              <a:rPr lang="en-US" sz="1400" dirty="0">
                <a:solidFill>
                  <a:schemeClr val="tx1"/>
                </a:solidFill>
                <a:cs typeface="B Nazanin" pitchFamily="2" charset="-78"/>
              </a:rPr>
              <a:t>Most bonds in Australia are issued by four US Surety bond issuers, Chubb, St. Paul, AIG and Fireman's Fund.</a:t>
            </a:r>
          </a:p>
        </p:txBody>
      </p:sp>
      <p:graphicFrame>
        <p:nvGraphicFramePr>
          <p:cNvPr id="10" name="Diagram 9"/>
          <p:cNvGraphicFramePr/>
          <p:nvPr>
            <p:extLst>
              <p:ext uri="{D42A27DB-BD31-4B8C-83A1-F6EECF244321}">
                <p14:modId xmlns:p14="http://schemas.microsoft.com/office/powerpoint/2010/main" val="3186865486"/>
              </p:ext>
            </p:extLst>
          </p:nvPr>
        </p:nvGraphicFramePr>
        <p:xfrm>
          <a:off x="4343400" y="3740541"/>
          <a:ext cx="35052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1783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543800" cy="685800"/>
          </a:xfrm>
        </p:spPr>
        <p:txBody>
          <a:bodyPr>
            <a:normAutofit/>
          </a:bodyPr>
          <a:lstStyle/>
          <a:p>
            <a:pPr algn="ctr" rtl="1"/>
            <a:r>
              <a:rPr lang="fa-IR" sz="1600" b="1" dirty="0">
                <a:solidFill>
                  <a:schemeClr val="tx1"/>
                </a:solidFill>
                <a:cs typeface="B Mitra" pitchFamily="2" charset="-78"/>
              </a:rPr>
              <a:t>عرضه‌کنندگان ضمانت‌نامه در آفریقا</a:t>
            </a:r>
            <a:br>
              <a:rPr lang="en-US" sz="1600" b="1" dirty="0">
                <a:solidFill>
                  <a:schemeClr val="tx1"/>
                </a:solidFill>
                <a:cs typeface="B Mitra" pitchFamily="2" charset="-78"/>
              </a:rPr>
            </a:br>
            <a:r>
              <a:rPr lang="en-US" sz="1600" b="1" dirty="0">
                <a:solidFill>
                  <a:schemeClr val="tx1"/>
                </a:solidFill>
                <a:cs typeface="B Mitra" pitchFamily="2" charset="-78"/>
              </a:rPr>
              <a:t>Surety bond suppliers in Africa</a:t>
            </a:r>
            <a:endParaRPr lang="en-US" sz="1600" dirty="0">
              <a:solidFill>
                <a:schemeClr val="tx1"/>
              </a:solidFill>
            </a:endParaRPr>
          </a:p>
        </p:txBody>
      </p:sp>
      <p:pic>
        <p:nvPicPr>
          <p:cNvPr id="54274" name="Picture 2"/>
          <p:cNvPicPr>
            <a:picLocks noGrp="1" noChangeAspect="1" noChangeArrowheads="1"/>
          </p:cNvPicPr>
          <p:nvPr>
            <p:ph idx="1"/>
          </p:nvPr>
        </p:nvPicPr>
        <p:blipFill>
          <a:blip r:embed="rId2" cstate="print"/>
          <a:srcRect/>
          <a:stretch>
            <a:fillRect/>
          </a:stretch>
        </p:blipFill>
        <p:spPr bwMode="auto">
          <a:xfrm>
            <a:off x="729896" y="3270738"/>
            <a:ext cx="3499204" cy="3581400"/>
          </a:xfrm>
          <a:prstGeom prst="rect">
            <a:avLst/>
          </a:prstGeom>
          <a:noFill/>
          <a:ln w="9525">
            <a:noFill/>
            <a:miter lim="800000"/>
            <a:headEnd/>
            <a:tailEnd/>
          </a:ln>
        </p:spPr>
      </p:pic>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054AA750-49E4-4C6B-AECA-2F91F47E2B66}" type="slidenum">
              <a:rPr lang="en-US" altLang="en-US" smtClean="0"/>
              <a:pPr>
                <a:defRPr/>
              </a:pPr>
              <a:t>21</a:t>
            </a:fld>
            <a:endParaRPr lang="en-US" altLang="en-US"/>
          </a:p>
        </p:txBody>
      </p:sp>
      <p:sp>
        <p:nvSpPr>
          <p:cNvPr id="6" name="Rounded Rectangular Callout 5"/>
          <p:cNvSpPr/>
          <p:nvPr/>
        </p:nvSpPr>
        <p:spPr>
          <a:xfrm>
            <a:off x="4477043" y="1670538"/>
            <a:ext cx="3505200" cy="3200400"/>
          </a:xfrm>
          <a:prstGeom prst="wedgeRoundRectCallout">
            <a:avLst>
              <a:gd name="adj1" fmla="val -69353"/>
              <a:gd name="adj2" fmla="val 9877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rtl="1"/>
            <a:r>
              <a:rPr lang="fa-IR" sz="1400" dirty="0">
                <a:solidFill>
                  <a:schemeClr val="tx1"/>
                </a:solidFill>
                <a:cs typeface="B Nazanin" pitchFamily="2" charset="-78"/>
              </a:rPr>
              <a:t>در آفریقا اوراق تضمین اکیداً توسط بانک‌ها صادر می‌شوند. در این ناحیه هیچ اوراق تضمینی توسط شرکت‌های بیمه صادر نمی‌شود به جز آفریقای جنوبی که تعداد کمی از شرکت‌های بیمه اوراق تضمین را در صورتی که مورد تأیید کارفرما باشد صادر می‌کنند. </a:t>
            </a:r>
            <a:endParaRPr lang="en-US" sz="1400" dirty="0">
              <a:solidFill>
                <a:schemeClr val="tx1"/>
              </a:solidFill>
              <a:cs typeface="B Nazanin" pitchFamily="2" charset="-78"/>
            </a:endParaRPr>
          </a:p>
          <a:p>
            <a:pPr lvl="0"/>
            <a:r>
              <a:rPr lang="en-US" sz="1400" dirty="0"/>
              <a:t>In Africa, bonds are strictly issued by banks. No securities are issued by insurance companies in this region, except in South Africa, where a small number of insurance companies issue securities if approved by the employer.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ormAutofit/>
          </a:bodyPr>
          <a:lstStyle/>
          <a:p>
            <a:pPr algn="ctr" rtl="1"/>
            <a:r>
              <a:rPr lang="fa-IR" sz="3600" b="1" dirty="0">
                <a:solidFill>
                  <a:schemeClr val="tx1"/>
                </a:solidFill>
                <a:latin typeface="Calibri" pitchFamily="34" charset="0"/>
                <a:cs typeface="B Mitra" pitchFamily="2" charset="-78"/>
              </a:rPr>
              <a:t>انواع ضمانت نامه</a:t>
            </a:r>
            <a:endParaRPr lang="en-US" sz="3600" b="1" dirty="0">
              <a:solidFill>
                <a:schemeClr val="tx1"/>
              </a:solidFill>
              <a:latin typeface="Calibri" pitchFamily="34" charset="0"/>
              <a:cs typeface="B Mitra" pitchFamily="2" charset="-78"/>
            </a:endParaRP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054AA750-49E4-4C6B-AECA-2F91F47E2B66}" type="slidenum">
              <a:rPr lang="en-US" altLang="en-US" smtClean="0">
                <a:cs typeface="B Nazanin" pitchFamily="2" charset="-78"/>
              </a:rPr>
              <a:pPr>
                <a:defRPr/>
              </a:pPr>
              <a:t>22</a:t>
            </a:fld>
            <a:endParaRPr lang="en-US" altLang="en-US">
              <a:cs typeface="B Nazanin" pitchFamily="2" charset="-78"/>
            </a:endParaRPr>
          </a:p>
        </p:txBody>
      </p:sp>
      <p:sp>
        <p:nvSpPr>
          <p:cNvPr id="5" name="Rounded Rectangle 4"/>
          <p:cNvSpPr/>
          <p:nvPr/>
        </p:nvSpPr>
        <p:spPr>
          <a:xfrm>
            <a:off x="3200400" y="1371600"/>
            <a:ext cx="1905000" cy="381000"/>
          </a:xfrm>
          <a:prstGeom prst="roundRect">
            <a:avLst/>
          </a:prstGeo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fa-I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انواع ضمانت نامه</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endParaRPr>
          </a:p>
        </p:txBody>
      </p:sp>
      <p:sp>
        <p:nvSpPr>
          <p:cNvPr id="7" name="Rounded Rectangle 6"/>
          <p:cNvSpPr/>
          <p:nvPr/>
        </p:nvSpPr>
        <p:spPr>
          <a:xfrm>
            <a:off x="6934200" y="2209800"/>
            <a:ext cx="1143000" cy="609600"/>
          </a:xfrm>
          <a:prstGeom prst="roundRect">
            <a:avLst/>
          </a:prstGeom>
          <a:effectLst>
            <a:innerShdw blurRad="114300">
              <a:prstClr val="black"/>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a-I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قراردادی</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endParaRPr>
          </a:p>
        </p:txBody>
      </p:sp>
      <p:sp>
        <p:nvSpPr>
          <p:cNvPr id="8" name="Rounded Rectangle 7"/>
          <p:cNvSpPr/>
          <p:nvPr/>
        </p:nvSpPr>
        <p:spPr>
          <a:xfrm>
            <a:off x="5105400" y="2209800"/>
            <a:ext cx="1143000" cy="609600"/>
          </a:xfrm>
          <a:prstGeom prst="roundRect">
            <a:avLst/>
          </a:prstGeom>
          <a:effectLst>
            <a:innerShdw blurRad="114300">
              <a:prstClr val="black"/>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a-I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مجوز</a:t>
            </a:r>
            <a:endParaRPr lang="en-US" dirty="0">
              <a:solidFill>
                <a:sysClr val="windowText" lastClr="000000"/>
              </a:solidFill>
              <a:cs typeface="B Nazanin" pitchFamily="2" charset="-78"/>
            </a:endParaRPr>
          </a:p>
        </p:txBody>
      </p:sp>
      <p:sp>
        <p:nvSpPr>
          <p:cNvPr id="9" name="Rounded Rectangle 8"/>
          <p:cNvSpPr/>
          <p:nvPr/>
        </p:nvSpPr>
        <p:spPr>
          <a:xfrm>
            <a:off x="3505200" y="2209800"/>
            <a:ext cx="1066800" cy="609600"/>
          </a:xfrm>
          <a:prstGeom prst="roundRect">
            <a:avLst/>
          </a:prstGeom>
          <a:effectLst>
            <a:innerShdw blurRad="114300">
              <a:prstClr val="black"/>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a-I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مسئولان</a:t>
            </a:r>
            <a:endParaRPr lang="en-US" dirty="0">
              <a:solidFill>
                <a:sysClr val="windowText" lastClr="000000"/>
              </a:solidFill>
              <a:cs typeface="B Nazanin" pitchFamily="2" charset="-78"/>
            </a:endParaRPr>
          </a:p>
        </p:txBody>
      </p:sp>
      <p:sp>
        <p:nvSpPr>
          <p:cNvPr id="10" name="Rounded Rectangle 9"/>
          <p:cNvSpPr/>
          <p:nvPr/>
        </p:nvSpPr>
        <p:spPr>
          <a:xfrm>
            <a:off x="1905000" y="2209800"/>
            <a:ext cx="1143000" cy="609600"/>
          </a:xfrm>
          <a:prstGeom prst="roundRect">
            <a:avLst/>
          </a:prstGeom>
          <a:effectLst>
            <a:innerShdw blurRad="114300">
              <a:prstClr val="black"/>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a-I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قضایی</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endParaRPr>
          </a:p>
        </p:txBody>
      </p:sp>
      <p:sp>
        <p:nvSpPr>
          <p:cNvPr id="11" name="Rounded Rectangle 10"/>
          <p:cNvSpPr/>
          <p:nvPr/>
        </p:nvSpPr>
        <p:spPr>
          <a:xfrm>
            <a:off x="304798" y="2209800"/>
            <a:ext cx="914402" cy="609600"/>
          </a:xfrm>
          <a:prstGeom prst="roundRect">
            <a:avLst>
              <a:gd name="adj" fmla="val 0"/>
            </a:avLst>
          </a:prstGeom>
          <a:effectLst>
            <a:innerShdw blurRad="114300">
              <a:prstClr val="black"/>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a-I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فدرالی</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endParaRPr>
          </a:p>
        </p:txBody>
      </p:sp>
      <p:cxnSp>
        <p:nvCxnSpPr>
          <p:cNvPr id="14" name="Straight Connector 13"/>
          <p:cNvCxnSpPr>
            <a:cxnSpLocks/>
          </p:cNvCxnSpPr>
          <p:nvPr/>
        </p:nvCxnSpPr>
        <p:spPr>
          <a:xfrm flipV="1">
            <a:off x="838200" y="2058988"/>
            <a:ext cx="6629400" cy="353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439194" y="2132806"/>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039394" y="2132806"/>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5639594" y="2132806"/>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7392194" y="2132806"/>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6376416" y="3086100"/>
            <a:ext cx="2057400" cy="2971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rtl="1"/>
            <a:r>
              <a:rPr lang="ar-SA" sz="1200" dirty="0">
                <a:solidFill>
                  <a:schemeClr val="tx1"/>
                </a:solidFill>
                <a:cs typeface="B Nazanin" pitchFamily="2" charset="-78"/>
              </a:rPr>
              <a:t>این ضمانت‌نامه‌ها در قراردادهای ساختمان مورد استفاده قرار می‌گیرند و دارای انواع مختلفی هستند</a:t>
            </a:r>
            <a:r>
              <a:rPr lang="fa-IR" sz="1200" dirty="0">
                <a:solidFill>
                  <a:schemeClr val="tx1"/>
                </a:solidFill>
                <a:cs typeface="B Nazanin" pitchFamily="2" charset="-78"/>
              </a:rPr>
              <a:t>:</a:t>
            </a:r>
          </a:p>
          <a:p>
            <a:pPr algn="just" rtl="1"/>
            <a:r>
              <a:rPr lang="fa-IR" sz="1200" dirty="0">
                <a:solidFill>
                  <a:schemeClr val="tx1"/>
                </a:solidFill>
                <a:cs typeface="B Nazanin" pitchFamily="2" charset="-78"/>
              </a:rPr>
              <a:t>- </a:t>
            </a:r>
            <a:r>
              <a:rPr lang="ar-SA" sz="1200" dirty="0">
                <a:solidFill>
                  <a:schemeClr val="tx1"/>
                </a:solidFill>
                <a:cs typeface="B Nazanin" pitchFamily="2" charset="-78"/>
              </a:rPr>
              <a:t>ضمانت‌نامه مزایده/مناقصه</a:t>
            </a:r>
            <a:endParaRPr lang="fa-IR" sz="1200" dirty="0">
              <a:solidFill>
                <a:schemeClr val="tx1"/>
              </a:solidFill>
              <a:cs typeface="B Nazanin" pitchFamily="2" charset="-78"/>
            </a:endParaRPr>
          </a:p>
          <a:p>
            <a:pPr algn="just" rtl="1"/>
            <a:r>
              <a:rPr lang="fa-IR" sz="1200" dirty="0">
                <a:solidFill>
                  <a:schemeClr val="tx1"/>
                </a:solidFill>
                <a:cs typeface="B Nazanin" pitchFamily="2" charset="-78"/>
              </a:rPr>
              <a:t>- </a:t>
            </a:r>
            <a:r>
              <a:rPr lang="ar-SA" sz="1200" dirty="0">
                <a:solidFill>
                  <a:schemeClr val="tx1"/>
                </a:solidFill>
                <a:cs typeface="B Nazanin" pitchFamily="2" charset="-78"/>
              </a:rPr>
              <a:t>ضمانت‌نامه حسن انجام کار</a:t>
            </a:r>
            <a:endParaRPr lang="fa-IR" sz="1200" dirty="0">
              <a:solidFill>
                <a:schemeClr val="tx1"/>
              </a:solidFill>
              <a:cs typeface="B Nazanin" pitchFamily="2" charset="-78"/>
            </a:endParaRPr>
          </a:p>
          <a:p>
            <a:pPr algn="just" rtl="1"/>
            <a:r>
              <a:rPr lang="fa-IR" sz="1200" dirty="0">
                <a:solidFill>
                  <a:schemeClr val="tx1"/>
                </a:solidFill>
                <a:cs typeface="B Nazanin" pitchFamily="2" charset="-78"/>
              </a:rPr>
              <a:t>- </a:t>
            </a:r>
            <a:r>
              <a:rPr lang="ar-SA" sz="1200" dirty="0">
                <a:solidFill>
                  <a:schemeClr val="tx1"/>
                </a:solidFill>
                <a:cs typeface="B Nazanin" pitchFamily="2" charset="-78"/>
              </a:rPr>
              <a:t>ضمانت‌نامه پیش‌پرداخت</a:t>
            </a:r>
            <a:endParaRPr lang="fa-IR" sz="1200" dirty="0">
              <a:solidFill>
                <a:schemeClr val="tx1"/>
              </a:solidFill>
              <a:cs typeface="B Nazanin" pitchFamily="2" charset="-78"/>
            </a:endParaRPr>
          </a:p>
          <a:p>
            <a:pPr algn="just" rtl="1"/>
            <a:r>
              <a:rPr lang="fa-IR" sz="1200" dirty="0">
                <a:solidFill>
                  <a:schemeClr val="tx1"/>
                </a:solidFill>
                <a:cs typeface="B Nazanin" pitchFamily="2" charset="-78"/>
              </a:rPr>
              <a:t>- </a:t>
            </a:r>
            <a:r>
              <a:rPr lang="ar-SA" sz="1200" dirty="0">
                <a:solidFill>
                  <a:schemeClr val="tx1"/>
                </a:solidFill>
                <a:cs typeface="B Nazanin" pitchFamily="2" charset="-78"/>
              </a:rPr>
              <a:t>ضمانت‌نامه تعمیر</a:t>
            </a:r>
            <a:endParaRPr lang="fa-IR" sz="1200" dirty="0">
              <a:solidFill>
                <a:schemeClr val="tx1"/>
              </a:solidFill>
              <a:cs typeface="B Nazanin" pitchFamily="2" charset="-78"/>
            </a:endParaRPr>
          </a:p>
          <a:p>
            <a:pPr algn="just" rtl="1"/>
            <a:r>
              <a:rPr lang="fa-IR" sz="1200" dirty="0">
                <a:solidFill>
                  <a:schemeClr val="tx1"/>
                </a:solidFill>
                <a:cs typeface="B Nazanin" pitchFamily="2" charset="-78"/>
              </a:rPr>
              <a:t> - </a:t>
            </a:r>
            <a:r>
              <a:rPr lang="ar-SA" sz="1200" dirty="0">
                <a:solidFill>
                  <a:schemeClr val="tx1"/>
                </a:solidFill>
                <a:cs typeface="B Nazanin" pitchFamily="2" charset="-78"/>
              </a:rPr>
              <a:t>ضمانت‌نامه تکمیل</a:t>
            </a:r>
            <a:endParaRPr lang="en-US" sz="1200" dirty="0">
              <a:solidFill>
                <a:schemeClr val="tx1"/>
              </a:solidFill>
              <a:cs typeface="B Nazanin" pitchFamily="2" charset="-78"/>
            </a:endParaRPr>
          </a:p>
        </p:txBody>
      </p:sp>
      <p:cxnSp>
        <p:nvCxnSpPr>
          <p:cNvPr id="39" name="Straight Connector 38"/>
          <p:cNvCxnSpPr/>
          <p:nvPr/>
        </p:nvCxnSpPr>
        <p:spPr>
          <a:xfrm rot="5400000">
            <a:off x="762794" y="2132806"/>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4953000" y="3124200"/>
            <a:ext cx="1371600" cy="2895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rtl="1"/>
            <a:r>
              <a:rPr lang="ar-SA" sz="1200" dirty="0">
                <a:solidFill>
                  <a:schemeClr val="tx1"/>
                </a:solidFill>
                <a:cs typeface="B Nazanin" pitchFamily="2" charset="-78"/>
              </a:rPr>
              <a:t>این ضمانت‌نامه برای افرادی نیاز است که به منظور انجام فعالیتی خاص در یک شهر، نیاز به اخذ مجوز دارند. این ضمانت‌نامه‌ها ضمانت می‌کنند که شخص تضمین شده، تمام مقررات و قوانین مرتبط با فعالیتش را رعایت کند.</a:t>
            </a:r>
            <a:endParaRPr lang="en-US" sz="1200" dirty="0">
              <a:solidFill>
                <a:schemeClr val="tx1"/>
              </a:solidFill>
              <a:cs typeface="B Nazanin" pitchFamily="2" charset="-78"/>
            </a:endParaRPr>
          </a:p>
        </p:txBody>
      </p:sp>
      <p:sp>
        <p:nvSpPr>
          <p:cNvPr id="42" name="Rounded Rectangle 41"/>
          <p:cNvSpPr/>
          <p:nvPr/>
        </p:nvSpPr>
        <p:spPr>
          <a:xfrm>
            <a:off x="3429000" y="3124200"/>
            <a:ext cx="1219200" cy="2819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rtl="1"/>
            <a:r>
              <a:rPr lang="ar-SA" sz="1200" dirty="0">
                <a:solidFill>
                  <a:schemeClr val="tx1"/>
                </a:solidFill>
                <a:cs typeface="B Nazanin" pitchFamily="2" charset="-78"/>
              </a:rPr>
              <a:t>معمولاً مسئولانی که انتخاب یا انتصاب می‌شوند باید این ضمانت‌نامه را تهیه کنند. ضمانت‌نامه مسئولان تضمین می‌کند که مسئولان در انجام وظایف خود و حفظ منافع ملی، نهایت صداقت را داشته باشند.</a:t>
            </a:r>
            <a:endParaRPr lang="en-US" sz="1200" dirty="0">
              <a:solidFill>
                <a:schemeClr val="tx1"/>
              </a:solidFill>
              <a:cs typeface="B Nazanin" pitchFamily="2" charset="-78"/>
            </a:endParaRPr>
          </a:p>
        </p:txBody>
      </p:sp>
      <p:sp>
        <p:nvSpPr>
          <p:cNvPr id="43" name="Rounded Rectangle 42"/>
          <p:cNvSpPr/>
          <p:nvPr/>
        </p:nvSpPr>
        <p:spPr>
          <a:xfrm>
            <a:off x="1905000" y="3124200"/>
            <a:ext cx="1143000" cy="2743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rtl="1"/>
            <a:r>
              <a:rPr lang="fa-IR" sz="1200" dirty="0">
                <a:solidFill>
                  <a:schemeClr val="tx1"/>
                </a:solidFill>
                <a:cs typeface="B Nazanin" pitchFamily="2" charset="-78"/>
              </a:rPr>
              <a:t>- ضمانت نامه امانت</a:t>
            </a:r>
          </a:p>
          <a:p>
            <a:pPr algn="just" rtl="1"/>
            <a:r>
              <a:rPr lang="fa-IR" sz="1200" dirty="0">
                <a:solidFill>
                  <a:schemeClr val="tx1"/>
                </a:solidFill>
                <a:cs typeface="B Nazanin" pitchFamily="2" charset="-78"/>
              </a:rPr>
              <a:t>- ضمانت نامه دادگاهی</a:t>
            </a:r>
            <a:endParaRPr lang="en-US" sz="1200" dirty="0">
              <a:solidFill>
                <a:schemeClr val="tx1"/>
              </a:solidFill>
              <a:cs typeface="B Nazanin" pitchFamily="2" charset="-78"/>
            </a:endParaRPr>
          </a:p>
        </p:txBody>
      </p:sp>
      <p:sp>
        <p:nvSpPr>
          <p:cNvPr id="44" name="Rounded Rectangle 43"/>
          <p:cNvSpPr/>
          <p:nvPr/>
        </p:nvSpPr>
        <p:spPr>
          <a:xfrm>
            <a:off x="304798" y="3124200"/>
            <a:ext cx="1143001" cy="2743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rtl="1"/>
            <a:r>
              <a:rPr lang="ar-SA" sz="1200" dirty="0">
                <a:solidFill>
                  <a:schemeClr val="tx1"/>
                </a:solidFill>
                <a:cs typeface="B Nazanin" pitchFamily="2" charset="-78"/>
              </a:rPr>
              <a:t>این ضمانت‌نامه، تضمین می‌کند که فعالیت‌های فرد یا طرف تضمین شده، مطابق با استانداردهای فدرال باشد.</a:t>
            </a:r>
            <a:endParaRPr lang="en-US" sz="1200" dirty="0">
              <a:solidFill>
                <a:schemeClr val="tx1"/>
              </a:solidFill>
              <a:cs typeface="B Nazanin" pitchFamily="2" charset="-78"/>
            </a:endParaRPr>
          </a:p>
        </p:txBody>
      </p:sp>
      <p:cxnSp>
        <p:nvCxnSpPr>
          <p:cNvPr id="57" name="Straight Arrow Connector 56"/>
          <p:cNvCxnSpPr/>
          <p:nvPr/>
        </p:nvCxnSpPr>
        <p:spPr>
          <a:xfrm rot="5400000">
            <a:off x="686594" y="2971006"/>
            <a:ext cx="3048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2362994" y="2971006"/>
            <a:ext cx="3048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3886994" y="2971006"/>
            <a:ext cx="3048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a:off x="5563394" y="2971006"/>
            <a:ext cx="3048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a:off x="7392194" y="2971006"/>
            <a:ext cx="3048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114800" y="1752600"/>
            <a:ext cx="0" cy="30480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90" y="182880"/>
            <a:ext cx="7239000" cy="746760"/>
          </a:xfrm>
        </p:spPr>
        <p:txBody>
          <a:bodyPr>
            <a:normAutofit/>
          </a:bodyPr>
          <a:lstStyle/>
          <a:p>
            <a:pPr algn="ctr" rtl="1"/>
            <a:r>
              <a:rPr lang="en-US" sz="2400" b="1" dirty="0">
                <a:solidFill>
                  <a:schemeClr val="tx1"/>
                </a:solidFill>
                <a:latin typeface="Calibri" pitchFamily="34" charset="0"/>
                <a:cs typeface="B Mitra" pitchFamily="2" charset="-78"/>
              </a:rPr>
              <a:t>Types of warranties</a:t>
            </a:r>
          </a:p>
        </p:txBody>
      </p:sp>
      <p:sp>
        <p:nvSpPr>
          <p:cNvPr id="4" name="Slide Number Placeholder 3"/>
          <p:cNvSpPr>
            <a:spLocks noGrp="1"/>
          </p:cNvSpPr>
          <p:nvPr>
            <p:ph type="sldNum" sz="quarter" idx="12"/>
          </p:nvPr>
        </p:nvSpPr>
        <p:spPr>
          <a:xfrm>
            <a:off x="7824218" y="5734050"/>
            <a:ext cx="609600" cy="521208"/>
          </a:xfrm>
          <a:prstGeom prst="rect">
            <a:avLst/>
          </a:prstGeom>
        </p:spPr>
        <p:txBody>
          <a:bodyPr/>
          <a:lstStyle/>
          <a:p>
            <a:pPr>
              <a:defRPr/>
            </a:pPr>
            <a:fld id="{054AA750-49E4-4C6B-AECA-2F91F47E2B66}" type="slidenum">
              <a:rPr lang="en-US" altLang="en-US" smtClean="0">
                <a:cs typeface="B Nazanin" pitchFamily="2" charset="-78"/>
              </a:rPr>
              <a:pPr>
                <a:defRPr/>
              </a:pPr>
              <a:t>23</a:t>
            </a:fld>
            <a:endParaRPr lang="en-US" altLang="en-US">
              <a:cs typeface="B Nazanin" pitchFamily="2" charset="-78"/>
            </a:endParaRPr>
          </a:p>
        </p:txBody>
      </p:sp>
      <p:sp>
        <p:nvSpPr>
          <p:cNvPr id="5" name="Rounded Rectangle 4"/>
          <p:cNvSpPr/>
          <p:nvPr/>
        </p:nvSpPr>
        <p:spPr>
          <a:xfrm>
            <a:off x="2895602" y="1234440"/>
            <a:ext cx="1905000" cy="518160"/>
          </a:xfrm>
          <a:prstGeom prst="roundRect">
            <a:avLst/>
          </a:prstGeo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Types of warranties</a:t>
            </a:r>
          </a:p>
        </p:txBody>
      </p:sp>
      <p:sp>
        <p:nvSpPr>
          <p:cNvPr id="7" name="Rounded Rectangle 6"/>
          <p:cNvSpPr/>
          <p:nvPr/>
        </p:nvSpPr>
        <p:spPr>
          <a:xfrm>
            <a:off x="6400802" y="2209800"/>
            <a:ext cx="1371600" cy="609600"/>
          </a:xfrm>
          <a:prstGeom prst="roundRect">
            <a:avLst/>
          </a:prstGeom>
          <a:effectLst>
            <a:innerShdw blurRad="114300">
              <a:prstClr val="black"/>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Contractual</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endParaRPr>
          </a:p>
        </p:txBody>
      </p:sp>
      <p:sp>
        <p:nvSpPr>
          <p:cNvPr id="8" name="Rounded Rectangle 7"/>
          <p:cNvSpPr/>
          <p:nvPr/>
        </p:nvSpPr>
        <p:spPr>
          <a:xfrm>
            <a:off x="4800602" y="2209800"/>
            <a:ext cx="1143000" cy="609600"/>
          </a:xfrm>
          <a:prstGeom prst="roundRect">
            <a:avLst/>
          </a:prstGeom>
          <a:effectLst>
            <a:innerShdw blurRad="114300">
              <a:prstClr val="black"/>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License</a:t>
            </a:r>
            <a:endParaRPr lang="en-US" dirty="0">
              <a:solidFill>
                <a:sysClr val="windowText" lastClr="000000"/>
              </a:solidFill>
              <a:cs typeface="B Nazanin" pitchFamily="2" charset="-78"/>
            </a:endParaRPr>
          </a:p>
        </p:txBody>
      </p:sp>
      <p:sp>
        <p:nvSpPr>
          <p:cNvPr id="9" name="Rounded Rectangle 8"/>
          <p:cNvSpPr/>
          <p:nvPr/>
        </p:nvSpPr>
        <p:spPr>
          <a:xfrm>
            <a:off x="3200402" y="2209800"/>
            <a:ext cx="1066800" cy="609600"/>
          </a:xfrm>
          <a:prstGeom prst="roundRect">
            <a:avLst/>
          </a:prstGeom>
          <a:effectLst>
            <a:innerShdw blurRad="114300">
              <a:prstClr val="black"/>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Officials</a:t>
            </a:r>
            <a:endParaRPr lang="en-US" dirty="0">
              <a:solidFill>
                <a:sysClr val="windowText" lastClr="000000"/>
              </a:solidFill>
              <a:cs typeface="B Nazanin" pitchFamily="2" charset="-78"/>
            </a:endParaRPr>
          </a:p>
        </p:txBody>
      </p:sp>
      <p:sp>
        <p:nvSpPr>
          <p:cNvPr id="10" name="Rounded Rectangle 9"/>
          <p:cNvSpPr/>
          <p:nvPr/>
        </p:nvSpPr>
        <p:spPr>
          <a:xfrm>
            <a:off x="1600202" y="2209800"/>
            <a:ext cx="1143000" cy="609600"/>
          </a:xfrm>
          <a:prstGeom prst="roundRect">
            <a:avLst/>
          </a:prstGeom>
          <a:effectLst>
            <a:innerShdw blurRad="114300">
              <a:prstClr val="black"/>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Judiciary</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endParaRPr>
          </a:p>
        </p:txBody>
      </p:sp>
      <p:sp>
        <p:nvSpPr>
          <p:cNvPr id="11" name="Rounded Rectangle 10"/>
          <p:cNvSpPr/>
          <p:nvPr/>
        </p:nvSpPr>
        <p:spPr>
          <a:xfrm>
            <a:off x="0" y="2209800"/>
            <a:ext cx="914402" cy="609600"/>
          </a:xfrm>
          <a:prstGeom prst="roundRect">
            <a:avLst>
              <a:gd name="adj" fmla="val 0"/>
            </a:avLst>
          </a:prstGeom>
          <a:effectLst>
            <a:innerShdw blurRad="114300">
              <a:prstClr val="black"/>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Federal</a:t>
            </a:r>
          </a:p>
        </p:txBody>
      </p:sp>
      <p:cxnSp>
        <p:nvCxnSpPr>
          <p:cNvPr id="14" name="Straight Connector 13"/>
          <p:cNvCxnSpPr>
            <a:cxnSpLocks/>
          </p:cNvCxnSpPr>
          <p:nvPr/>
        </p:nvCxnSpPr>
        <p:spPr>
          <a:xfrm flipV="1">
            <a:off x="533402" y="2077253"/>
            <a:ext cx="6629400" cy="353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134396" y="2132806"/>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3734596" y="2132806"/>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5334796" y="2132806"/>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7087396" y="2132806"/>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6018213" y="3086100"/>
            <a:ext cx="2057400" cy="35890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1200" dirty="0">
                <a:solidFill>
                  <a:schemeClr val="tx1"/>
                </a:solidFill>
                <a:cs typeface="B Nazanin" pitchFamily="2" charset="-78"/>
              </a:rPr>
              <a:t>These Surety bond are used in building contracts and come in many forms:</a:t>
            </a:r>
            <a:endParaRPr lang="fa-IR" sz="1200" dirty="0">
              <a:solidFill>
                <a:schemeClr val="tx1"/>
              </a:solidFill>
              <a:cs typeface="B Nazanin" pitchFamily="2" charset="-78"/>
            </a:endParaRPr>
          </a:p>
          <a:p>
            <a:pPr algn="just"/>
            <a:r>
              <a:rPr lang="en-US" sz="1200" dirty="0">
                <a:solidFill>
                  <a:schemeClr val="tx1"/>
                </a:solidFill>
                <a:cs typeface="B Nazanin" pitchFamily="2" charset="-78"/>
              </a:rPr>
              <a:t>- Auction / tender Surety bond</a:t>
            </a:r>
          </a:p>
          <a:p>
            <a:pPr marL="171450" indent="-171450" algn="just">
              <a:buFontTx/>
              <a:buChar char="-"/>
            </a:pPr>
            <a:r>
              <a:rPr lang="en-US" sz="1200" dirty="0">
                <a:solidFill>
                  <a:schemeClr val="tx1"/>
                </a:solidFill>
                <a:cs typeface="B Nazanin" pitchFamily="2" charset="-78"/>
              </a:rPr>
              <a:t>Surety bond of good performance</a:t>
            </a:r>
          </a:p>
          <a:p>
            <a:pPr marL="171450" indent="-171450" algn="just">
              <a:buFontTx/>
              <a:buChar char="-"/>
            </a:pPr>
            <a:r>
              <a:rPr lang="en-US" sz="1200" dirty="0">
                <a:solidFill>
                  <a:schemeClr val="tx1"/>
                </a:solidFill>
                <a:cs typeface="B Nazanin" pitchFamily="2" charset="-78"/>
              </a:rPr>
              <a:t>Advance payment Surety bond</a:t>
            </a:r>
          </a:p>
          <a:p>
            <a:pPr marL="171450" indent="-171450" algn="just">
              <a:buFontTx/>
              <a:buChar char="-"/>
            </a:pPr>
            <a:r>
              <a:rPr lang="en-US" sz="1200" dirty="0">
                <a:solidFill>
                  <a:schemeClr val="tx1"/>
                </a:solidFill>
                <a:cs typeface="B Nazanin" pitchFamily="2" charset="-78"/>
              </a:rPr>
              <a:t>Repair Surety bond </a:t>
            </a:r>
          </a:p>
          <a:p>
            <a:pPr marL="171450" indent="-171450" algn="just">
              <a:buFontTx/>
              <a:buChar char="-"/>
            </a:pPr>
            <a:r>
              <a:rPr lang="en-US" sz="1200" dirty="0">
                <a:solidFill>
                  <a:schemeClr val="tx1"/>
                </a:solidFill>
                <a:cs typeface="B Nazanin" pitchFamily="2" charset="-78"/>
              </a:rPr>
              <a:t>Completion Surety bond</a:t>
            </a:r>
          </a:p>
        </p:txBody>
      </p:sp>
      <p:cxnSp>
        <p:nvCxnSpPr>
          <p:cNvPr id="39" name="Straight Connector 38"/>
          <p:cNvCxnSpPr/>
          <p:nvPr/>
        </p:nvCxnSpPr>
        <p:spPr>
          <a:xfrm rot="5400000">
            <a:off x="457996" y="2132806"/>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4564971" y="3124199"/>
            <a:ext cx="1371600" cy="35155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1200" dirty="0">
                <a:solidFill>
                  <a:schemeClr val="tx1"/>
                </a:solidFill>
                <a:cs typeface="B Nazanin" pitchFamily="2" charset="-78"/>
              </a:rPr>
              <a:t>This Surety bond is required for people who need a license to perform a specific activity in a city. These warranties Surety bond that the Surety bond person will abide by all the rules and regulations related to his activity.</a:t>
            </a:r>
          </a:p>
        </p:txBody>
      </p:sp>
      <p:sp>
        <p:nvSpPr>
          <p:cNvPr id="42" name="Rounded Rectangle 41"/>
          <p:cNvSpPr/>
          <p:nvPr/>
        </p:nvSpPr>
        <p:spPr>
          <a:xfrm>
            <a:off x="2949006" y="3132556"/>
            <a:ext cx="1520821" cy="366315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1200" dirty="0">
                <a:solidFill>
                  <a:schemeClr val="tx1"/>
                </a:solidFill>
                <a:cs typeface="B Nazanin" pitchFamily="2" charset="-78"/>
              </a:rPr>
              <a:t>Officials who are elected or appointed usually have to provide this Surety bond. Officials' Surety bond ensure that officials are extremely honest in performing their duties and protecting national interests.</a:t>
            </a:r>
          </a:p>
        </p:txBody>
      </p:sp>
      <p:sp>
        <p:nvSpPr>
          <p:cNvPr id="43" name="Rounded Rectangle 42"/>
          <p:cNvSpPr/>
          <p:nvPr/>
        </p:nvSpPr>
        <p:spPr>
          <a:xfrm>
            <a:off x="1274195" y="3124199"/>
            <a:ext cx="1593169" cy="331747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171450" indent="-171450" algn="just">
              <a:buFontTx/>
              <a:buChar char="-"/>
            </a:pPr>
            <a:r>
              <a:rPr lang="en-US" sz="1200" dirty="0">
                <a:solidFill>
                  <a:schemeClr val="tx1"/>
                </a:solidFill>
                <a:cs typeface="B Nazanin" pitchFamily="2" charset="-78"/>
              </a:rPr>
              <a:t>Loan Surety bond</a:t>
            </a:r>
          </a:p>
          <a:p>
            <a:pPr marL="171450" indent="-171450" algn="just">
              <a:buFontTx/>
              <a:buChar char="-"/>
            </a:pPr>
            <a:r>
              <a:rPr lang="en-US" sz="1200" dirty="0">
                <a:solidFill>
                  <a:schemeClr val="tx1"/>
                </a:solidFill>
                <a:cs typeface="B Nazanin" pitchFamily="2" charset="-78"/>
              </a:rPr>
              <a:t> Court Surety bond</a:t>
            </a:r>
          </a:p>
        </p:txBody>
      </p:sp>
      <p:sp>
        <p:nvSpPr>
          <p:cNvPr id="44" name="Rounded Rectangle 43"/>
          <p:cNvSpPr/>
          <p:nvPr/>
        </p:nvSpPr>
        <p:spPr>
          <a:xfrm>
            <a:off x="0" y="3124199"/>
            <a:ext cx="1179051" cy="313105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1200" dirty="0">
                <a:solidFill>
                  <a:schemeClr val="tx1"/>
                </a:solidFill>
                <a:cs typeface="B Nazanin" pitchFamily="2" charset="-78"/>
              </a:rPr>
              <a:t>This Surety bond ensures that the activities of the Surety bond individual or party comply with federal standards.</a:t>
            </a:r>
          </a:p>
        </p:txBody>
      </p:sp>
      <p:cxnSp>
        <p:nvCxnSpPr>
          <p:cNvPr id="57" name="Straight Arrow Connector 56"/>
          <p:cNvCxnSpPr/>
          <p:nvPr/>
        </p:nvCxnSpPr>
        <p:spPr>
          <a:xfrm rot="5400000">
            <a:off x="381796" y="2971006"/>
            <a:ext cx="3048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2058196" y="2971006"/>
            <a:ext cx="3048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3582196" y="2971006"/>
            <a:ext cx="3048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a:off x="5258596" y="2971006"/>
            <a:ext cx="3048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a:off x="7087396" y="2971006"/>
            <a:ext cx="3048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810002" y="1752600"/>
            <a:ext cx="0" cy="30480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335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010400" cy="762000"/>
          </a:xfrm>
        </p:spPr>
        <p:txBody>
          <a:bodyPr/>
          <a:lstStyle/>
          <a:p>
            <a:pPr algn="ctr" rtl="1"/>
            <a:r>
              <a:rPr lang="fa-IR" sz="3600" b="1" dirty="0">
                <a:solidFill>
                  <a:schemeClr val="tx1"/>
                </a:solidFill>
                <a:cs typeface="B Mitra" pitchFamily="2" charset="-78"/>
              </a:rPr>
              <a:t>ضمانت‌نامه</a:t>
            </a:r>
            <a:endParaRPr lang="en-US" sz="3600" dirty="0">
              <a:solidFill>
                <a:schemeClr val="tx1"/>
              </a:solidFill>
            </a:endParaRPr>
          </a:p>
        </p:txBody>
      </p:sp>
      <p:sp>
        <p:nvSpPr>
          <p:cNvPr id="3" name="Content Placeholder 2"/>
          <p:cNvSpPr>
            <a:spLocks noGrp="1"/>
          </p:cNvSpPr>
          <p:nvPr>
            <p:ph idx="1"/>
          </p:nvPr>
        </p:nvSpPr>
        <p:spPr/>
        <p:txBody>
          <a:bodyPr/>
          <a:lstStyle/>
          <a:p>
            <a:pPr algn="just" rtl="1"/>
            <a:r>
              <a:rPr lang="fa-IR" sz="2400" dirty="0">
                <a:cs typeface="B Nazanin" pitchFamily="2" charset="-78"/>
              </a:rPr>
              <a:t>هنگامی که پیمانکار قادر به اجرای تعهدات خود در مقابل کارفرما نباشد، شرکت تضمین تعهدات خود را بر اساس ضمانت‌نامه انجام می‌دهد و متقابلاً طبق قانون، حق رجوع به پیمانکار برای جبران زیان و خسارت خود را دارد. بنابراین شرکت تضمین قبل از تنظیم ضمانت‌نامه باید موافقت‌نامه چگونگی دریافت خسارت خود با پیمانکار را بر اساس </a:t>
            </a:r>
            <a:r>
              <a:rPr lang="fa-IR" sz="2400" dirty="0">
                <a:solidFill>
                  <a:srgbClr val="FF0000"/>
                </a:solidFill>
                <a:cs typeface="B Nazanin" pitchFamily="2" charset="-78"/>
              </a:rPr>
              <a:t>حق جانشینی یا قائم مقامی </a:t>
            </a:r>
            <a:r>
              <a:rPr lang="fa-IR" sz="2400" dirty="0">
                <a:cs typeface="B Nazanin" pitchFamily="2" charset="-78"/>
              </a:rPr>
              <a:t>امضاء نماید. در واقع حق جانشینی امکانی برای ضامن، که خسارت را بر اساس قرارداد پرداخت نموده، فراهم می‌کند تا ضررهای پرداختی را مستقیماً از پیمانکار، که در انجام قرارداد اصلی قصور داشته، بازیافت کند.</a:t>
            </a:r>
          </a:p>
          <a:p>
            <a:pPr algn="just" rtl="1"/>
            <a:r>
              <a:rPr lang="fa-IR" sz="2400" dirty="0">
                <a:solidFill>
                  <a:srgbClr val="FF0000"/>
                </a:solidFill>
                <a:cs typeface="B Nazanin" pitchFamily="2" charset="-78"/>
              </a:rPr>
              <a:t>جهت جلوگیری از بروز خسارت، شرکت‌های تضمین قبل از صدور ضمانت‌نامه صلاحیت پیمانکار را مورد ارزیابی قرار می‌دهند. </a:t>
            </a:r>
            <a:r>
              <a:rPr lang="fa-IR" sz="2400" dirty="0">
                <a:cs typeface="B Nazanin" pitchFamily="2" charset="-78"/>
              </a:rPr>
              <a:t>تخصص شرکت تضمین در تأیید صلاحیت پیمانکار به مالک پروژه اطمینان می‌دهد که کارفرما ظرفیت مالی و فنی لازم جهت تکمیل پروژه را دارا می‌باشد. </a:t>
            </a:r>
            <a:endParaRPr lang="en-US" sz="2400"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054AA750-49E4-4C6B-AECA-2F91F47E2B66}" type="slidenum">
              <a:rPr lang="en-US" altLang="en-US" smtClean="0"/>
              <a:pPr>
                <a:defRPr/>
              </a:pPr>
              <a:t>24</a:t>
            </a:fld>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010400" cy="762000"/>
          </a:xfrm>
        </p:spPr>
        <p:txBody>
          <a:bodyPr/>
          <a:lstStyle/>
          <a:p>
            <a:pPr algn="ctr" rtl="1"/>
            <a:r>
              <a:rPr lang="en-US" sz="3600" b="1" dirty="0">
                <a:solidFill>
                  <a:schemeClr val="tx1"/>
                </a:solidFill>
                <a:cs typeface="B Mitra" pitchFamily="2" charset="-78"/>
              </a:rPr>
              <a:t>Surety bond</a:t>
            </a:r>
            <a:endParaRPr lang="en-US" sz="3600" dirty="0">
              <a:solidFill>
                <a:schemeClr val="tx1"/>
              </a:solidFill>
            </a:endParaRPr>
          </a:p>
        </p:txBody>
      </p:sp>
      <p:sp>
        <p:nvSpPr>
          <p:cNvPr id="3" name="Content Placeholder 2"/>
          <p:cNvSpPr>
            <a:spLocks noGrp="1"/>
          </p:cNvSpPr>
          <p:nvPr>
            <p:ph idx="1"/>
          </p:nvPr>
        </p:nvSpPr>
        <p:spPr/>
        <p:txBody>
          <a:bodyPr>
            <a:normAutofit/>
          </a:bodyPr>
          <a:lstStyle/>
          <a:p>
            <a:r>
              <a:rPr lang="en-US" sz="1800" dirty="0">
                <a:cs typeface="B Nazanin" pitchFamily="2" charset="-78"/>
              </a:rPr>
              <a:t>When the contractor is unable to fulfill its obligations to the employer, the company Surety bond its obligations under the Surety bond and, in turn, has the right to refer to the contractor in accordance with the law to compensate for its losses. Therefore, the Surety bond company must sign the agreement on how to receive its damages with the contractor based on the right of replacement or deputy before preparing the Surety bond. In fact, the right of replacement allows the surety, who paid the damages under the contract, to recover the damages directly from the contractor, who failed to perform the original contract.</a:t>
            </a:r>
          </a:p>
          <a:p>
            <a:r>
              <a:rPr lang="en-US" sz="1800" dirty="0">
                <a:cs typeface="B Nazanin" pitchFamily="2" charset="-78"/>
              </a:rPr>
              <a:t>To prevent damage, Surety bond companies assess the contractor's eligibility before issuing a Surety bond. The expertise of the Surety bond company in certifying the contractor qualifies the project owner that the employer has the necessary financial and technical capacity to complete the project.</a:t>
            </a:r>
            <a:endParaRPr lang="en-US" sz="1800"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054AA750-49E4-4C6B-AECA-2F91F47E2B66}" type="slidenum">
              <a:rPr lang="en-US" altLang="en-US" smtClean="0"/>
              <a:pPr>
                <a:defRPr/>
              </a:pPr>
              <a:t>25</a:t>
            </a:fld>
            <a:endParaRPr lang="en-US" altLang="en-US"/>
          </a:p>
        </p:txBody>
      </p:sp>
    </p:spTree>
    <p:extLst>
      <p:ext uri="{BB962C8B-B14F-4D97-AF65-F5344CB8AC3E}">
        <p14:creationId xmlns:p14="http://schemas.microsoft.com/office/powerpoint/2010/main" val="2628470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381000"/>
            <a:ext cx="7162800" cy="546100"/>
          </a:xfrm>
        </p:spPr>
        <p:txBody>
          <a:bodyPr>
            <a:noAutofit/>
          </a:bodyPr>
          <a:lstStyle/>
          <a:p>
            <a:pPr algn="ctr" rtl="1" eaLnBrk="1" hangingPunct="1"/>
            <a:r>
              <a:rPr lang="fa-IR" sz="3600" b="1" dirty="0">
                <a:solidFill>
                  <a:schemeClr val="tx1"/>
                </a:solidFill>
                <a:cs typeface="B Mitra" pitchFamily="2" charset="-78"/>
              </a:rPr>
              <a:t>عوامل مؤثر در تحلیل صلاحیت پیمانکار</a:t>
            </a:r>
            <a:endParaRPr lang="fa-IR" altLang="en-US" sz="3600" b="1" dirty="0">
              <a:solidFill>
                <a:schemeClr val="tx1"/>
              </a:solidFill>
              <a:cs typeface="B Mitra" pitchFamily="2" charset="-78"/>
            </a:endParaRPr>
          </a:p>
        </p:txBody>
      </p:sp>
      <p:graphicFrame>
        <p:nvGraphicFramePr>
          <p:cNvPr id="12" name="Diagram 1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ounded Rectangular Callout 12"/>
          <p:cNvSpPr/>
          <p:nvPr/>
        </p:nvSpPr>
        <p:spPr>
          <a:xfrm>
            <a:off x="457200" y="1219200"/>
            <a:ext cx="1828800" cy="2362200"/>
          </a:xfrm>
          <a:prstGeom prst="wedgeRoundRectCallout">
            <a:avLst>
              <a:gd name="adj1" fmla="val 158531"/>
              <a:gd name="adj2" fmla="val -809"/>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a:buFont typeface="Arial" pitchFamily="34" charset="0"/>
              <a:buChar char="•"/>
              <a:defRPr/>
            </a:pPr>
            <a:r>
              <a:rPr lang="fa-IR" sz="1400" dirty="0">
                <a:solidFill>
                  <a:schemeClr val="tx1"/>
                </a:solidFill>
                <a:cs typeface="B Nazanin" pitchFamily="2" charset="-78"/>
              </a:rPr>
              <a:t>صورت‌های مالی سالانه و میان‌دوره‌ای</a:t>
            </a:r>
            <a:endParaRPr lang="en-US" sz="1400" dirty="0">
              <a:solidFill>
                <a:schemeClr val="tx1"/>
              </a:solidFill>
              <a:cs typeface="B Nazanin" pitchFamily="2" charset="-78"/>
            </a:endParaRPr>
          </a:p>
          <a:p>
            <a:pPr algn="just" rtl="1">
              <a:buFont typeface="Arial" pitchFamily="34" charset="0"/>
              <a:buChar char="•"/>
              <a:defRPr/>
            </a:pPr>
            <a:r>
              <a:rPr lang="fa-IR" sz="1400" dirty="0">
                <a:solidFill>
                  <a:schemeClr val="tx1"/>
                </a:solidFill>
                <a:cs typeface="B Nazanin" pitchFamily="2" charset="-78"/>
              </a:rPr>
              <a:t>استراتژی سرمایه‌گذاری</a:t>
            </a:r>
            <a:endParaRPr lang="en-US" sz="1400" dirty="0">
              <a:solidFill>
                <a:schemeClr val="tx1"/>
              </a:solidFill>
              <a:cs typeface="B Nazanin" pitchFamily="2" charset="-78"/>
            </a:endParaRPr>
          </a:p>
          <a:p>
            <a:pPr algn="just" rtl="1">
              <a:buFont typeface="Arial" pitchFamily="34" charset="0"/>
              <a:buChar char="•"/>
              <a:defRPr/>
            </a:pPr>
            <a:r>
              <a:rPr lang="fa-IR" sz="1400" dirty="0">
                <a:solidFill>
                  <a:schemeClr val="tx1"/>
                </a:solidFill>
                <a:cs typeface="B Nazanin" pitchFamily="2" charset="-78"/>
              </a:rPr>
              <a:t>مکانیزم‌های کنترل هزینه</a:t>
            </a:r>
            <a:endParaRPr lang="en-US" sz="1400" dirty="0">
              <a:solidFill>
                <a:schemeClr val="tx1"/>
              </a:solidFill>
              <a:cs typeface="B Nazanin" pitchFamily="2" charset="-78"/>
            </a:endParaRPr>
          </a:p>
          <a:p>
            <a:pPr algn="just" rtl="1">
              <a:buFont typeface="Arial" pitchFamily="34" charset="0"/>
              <a:buChar char="•"/>
              <a:defRPr/>
            </a:pPr>
            <a:r>
              <a:rPr lang="fa-IR" sz="1400" dirty="0">
                <a:solidFill>
                  <a:schemeClr val="tx1"/>
                </a:solidFill>
                <a:cs typeface="B Nazanin" pitchFamily="2" charset="-78"/>
              </a:rPr>
              <a:t>روند پیشرفت کار</a:t>
            </a:r>
            <a:endParaRPr lang="en-US" sz="1400" dirty="0">
              <a:solidFill>
                <a:schemeClr val="tx1"/>
              </a:solidFill>
              <a:cs typeface="B Nazanin" pitchFamily="2" charset="-78"/>
            </a:endParaRPr>
          </a:p>
          <a:p>
            <a:pPr algn="just" rtl="1">
              <a:buFont typeface="Arial" pitchFamily="34" charset="0"/>
              <a:buChar char="•"/>
              <a:defRPr/>
            </a:pPr>
            <a:r>
              <a:rPr lang="fa-IR" sz="1400" dirty="0">
                <a:solidFill>
                  <a:schemeClr val="tx1"/>
                </a:solidFill>
                <a:cs typeface="B Nazanin" pitchFamily="2" charset="-78"/>
              </a:rPr>
              <a:t>موجودی نقد</a:t>
            </a:r>
            <a:endParaRPr lang="en-US" sz="1400" dirty="0">
              <a:solidFill>
                <a:schemeClr val="tx1"/>
              </a:solidFill>
              <a:cs typeface="B Nazanin" pitchFamily="2" charset="-78"/>
            </a:endParaRPr>
          </a:p>
          <a:p>
            <a:pPr algn="just" rtl="1">
              <a:buFont typeface="Arial" pitchFamily="34" charset="0"/>
              <a:buChar char="•"/>
              <a:defRPr/>
            </a:pPr>
            <a:r>
              <a:rPr lang="fa-IR" sz="1400" dirty="0">
                <a:solidFill>
                  <a:schemeClr val="tx1"/>
                </a:solidFill>
                <a:cs typeface="B Nazanin" pitchFamily="2" charset="-78"/>
              </a:rPr>
              <a:t>ارزش ویژه</a:t>
            </a:r>
            <a:endParaRPr lang="en-US" sz="1400" dirty="0">
              <a:solidFill>
                <a:schemeClr val="tx1"/>
              </a:solidFill>
              <a:cs typeface="B Nazanin" pitchFamily="2" charset="-78"/>
            </a:endParaRPr>
          </a:p>
          <a:p>
            <a:pPr algn="just" rtl="1">
              <a:buFont typeface="Arial" pitchFamily="34" charset="0"/>
              <a:buChar char="•"/>
              <a:defRPr/>
            </a:pPr>
            <a:r>
              <a:rPr lang="fa-IR" sz="1400" dirty="0">
                <a:solidFill>
                  <a:schemeClr val="tx1"/>
                </a:solidFill>
                <a:cs typeface="B Nazanin" pitchFamily="2" charset="-78"/>
              </a:rPr>
              <a:t>سرمایه در گردش</a:t>
            </a:r>
            <a:endParaRPr lang="en-US" sz="1400" dirty="0">
              <a:solidFill>
                <a:schemeClr val="tx1"/>
              </a:solidFill>
              <a:cs typeface="B Nazanin" pitchFamily="2" charset="-78"/>
            </a:endParaRPr>
          </a:p>
          <a:p>
            <a:pPr algn="just" rtl="1">
              <a:buFont typeface="Arial" pitchFamily="34" charset="0"/>
              <a:buChar char="•"/>
              <a:defRPr/>
            </a:pPr>
            <a:r>
              <a:rPr lang="fa-IR" sz="1400" dirty="0">
                <a:solidFill>
                  <a:schemeClr val="tx1"/>
                </a:solidFill>
                <a:cs typeface="B Nazanin" pitchFamily="2" charset="-78"/>
              </a:rPr>
              <a:t>اعتبار بانکی و سایر روابط اعتباری</a:t>
            </a:r>
            <a:endParaRPr lang="en-US" sz="1400" dirty="0">
              <a:solidFill>
                <a:schemeClr val="tx1"/>
              </a:solidFill>
              <a:cs typeface="B Nazanin" pitchFamily="2" charset="-78"/>
            </a:endParaRPr>
          </a:p>
          <a:p>
            <a:pPr algn="just">
              <a:buFont typeface="Arial" pitchFamily="34" charset="0"/>
              <a:buChar char="•"/>
              <a:defRPr/>
            </a:pPr>
            <a:endParaRPr lang="en-US" sz="1400" dirty="0">
              <a:solidFill>
                <a:schemeClr val="tx1"/>
              </a:solidFill>
              <a:cs typeface="B Nazanin" pitchFamily="2" charset="-78"/>
            </a:endParaRPr>
          </a:p>
        </p:txBody>
      </p:sp>
      <p:sp>
        <p:nvSpPr>
          <p:cNvPr id="14" name="Rounded Rectangular Callout 13"/>
          <p:cNvSpPr/>
          <p:nvPr/>
        </p:nvSpPr>
        <p:spPr>
          <a:xfrm>
            <a:off x="228600" y="3962400"/>
            <a:ext cx="1676400" cy="2667000"/>
          </a:xfrm>
          <a:prstGeom prst="wedgeRoundRectCallout">
            <a:avLst>
              <a:gd name="adj1" fmla="val 185865"/>
              <a:gd name="adj2" fmla="val -60884"/>
              <a:gd name="adj3" fmla="val 1666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a:buFont typeface="Arial" pitchFamily="34" charset="0"/>
              <a:buChar char="•"/>
              <a:defRPr/>
            </a:pPr>
            <a:r>
              <a:rPr lang="fa-IR" sz="1400" dirty="0">
                <a:solidFill>
                  <a:schemeClr val="tx1"/>
                </a:solidFill>
                <a:cs typeface="B Nazanin" pitchFamily="2" charset="-78"/>
              </a:rPr>
              <a:t>تجربه قبلی در پروژه‌های مشابه</a:t>
            </a:r>
            <a:endParaRPr lang="en-US" sz="1400" dirty="0">
              <a:solidFill>
                <a:schemeClr val="tx1"/>
              </a:solidFill>
              <a:cs typeface="B Nazanin" pitchFamily="2" charset="-78"/>
            </a:endParaRPr>
          </a:p>
          <a:p>
            <a:pPr algn="just" rtl="1">
              <a:buFont typeface="Arial" pitchFamily="34" charset="0"/>
              <a:buChar char="•"/>
              <a:defRPr/>
            </a:pPr>
            <a:r>
              <a:rPr lang="fa-IR" sz="1400" dirty="0">
                <a:solidFill>
                  <a:schemeClr val="tx1"/>
                </a:solidFill>
                <a:cs typeface="B Nazanin" pitchFamily="2" charset="-78"/>
              </a:rPr>
              <a:t>تجهیزات</a:t>
            </a:r>
            <a:endParaRPr lang="en-US" sz="1400" dirty="0">
              <a:solidFill>
                <a:schemeClr val="tx1"/>
              </a:solidFill>
              <a:cs typeface="B Nazanin" pitchFamily="2" charset="-78"/>
            </a:endParaRPr>
          </a:p>
          <a:p>
            <a:pPr algn="just" rtl="1">
              <a:buFont typeface="Arial" pitchFamily="34" charset="0"/>
              <a:buChar char="•"/>
              <a:defRPr/>
            </a:pPr>
            <a:r>
              <a:rPr lang="fa-IR" sz="1400" dirty="0">
                <a:solidFill>
                  <a:schemeClr val="tx1"/>
                </a:solidFill>
                <a:cs typeface="B Nazanin" pitchFamily="2" charset="-78"/>
              </a:rPr>
              <a:t>کارمندان</a:t>
            </a:r>
            <a:endParaRPr lang="en-US" sz="1400" dirty="0">
              <a:solidFill>
                <a:schemeClr val="tx1"/>
              </a:solidFill>
              <a:cs typeface="B Nazanin" pitchFamily="2" charset="-78"/>
            </a:endParaRPr>
          </a:p>
          <a:p>
            <a:pPr algn="just" rtl="1">
              <a:buFont typeface="Arial" pitchFamily="34" charset="0"/>
              <a:buChar char="•"/>
              <a:defRPr/>
            </a:pPr>
            <a:r>
              <a:rPr lang="fa-IR" sz="1400" dirty="0">
                <a:solidFill>
                  <a:schemeClr val="tx1"/>
                </a:solidFill>
                <a:cs typeface="B Nazanin" pitchFamily="2" charset="-78"/>
              </a:rPr>
              <a:t>حجم کار گذشته، فعلی و آینده (با ضمانت‌نامه و بدون ضمانت‌نامه)</a:t>
            </a:r>
            <a:endParaRPr lang="en-US" sz="1400" dirty="0">
              <a:solidFill>
                <a:schemeClr val="tx1"/>
              </a:solidFill>
              <a:cs typeface="B Nazanin" pitchFamily="2" charset="-78"/>
            </a:endParaRPr>
          </a:p>
          <a:p>
            <a:pPr algn="just" rtl="1">
              <a:buFont typeface="Arial" pitchFamily="34" charset="0"/>
              <a:buChar char="•"/>
              <a:defRPr/>
            </a:pPr>
            <a:r>
              <a:rPr lang="fa-IR" sz="1400" dirty="0">
                <a:solidFill>
                  <a:schemeClr val="tx1"/>
                </a:solidFill>
                <a:cs typeface="B Nazanin" pitchFamily="2" charset="-78"/>
              </a:rPr>
              <a:t>برنامه تداوم کسب‌و‌کار</a:t>
            </a:r>
            <a:endParaRPr lang="en-US" sz="1400" dirty="0">
              <a:solidFill>
                <a:schemeClr val="tx1"/>
              </a:solidFill>
              <a:cs typeface="B Nazanin" pitchFamily="2" charset="-78"/>
            </a:endParaRPr>
          </a:p>
          <a:p>
            <a:pPr algn="just" rtl="1">
              <a:buFont typeface="Arial" pitchFamily="34" charset="0"/>
              <a:buChar char="•"/>
              <a:defRPr/>
            </a:pPr>
            <a:r>
              <a:rPr lang="fa-IR" sz="1400" dirty="0">
                <a:solidFill>
                  <a:schemeClr val="tx1"/>
                </a:solidFill>
                <a:cs typeface="B Nazanin" pitchFamily="2" charset="-78"/>
              </a:rPr>
              <a:t>ساختار سازمانی</a:t>
            </a:r>
            <a:endParaRPr lang="en-US" sz="1400" dirty="0">
              <a:solidFill>
                <a:schemeClr val="tx1"/>
              </a:solidFill>
              <a:cs typeface="B Nazanin" pitchFamily="2" charset="-78"/>
            </a:endParaRPr>
          </a:p>
          <a:p>
            <a:pPr algn="just" rtl="1">
              <a:buFont typeface="Arial" pitchFamily="34" charset="0"/>
              <a:buChar char="•"/>
              <a:defRPr/>
            </a:pPr>
            <a:r>
              <a:rPr lang="fa-IR" sz="1400" dirty="0">
                <a:solidFill>
                  <a:schemeClr val="tx1"/>
                </a:solidFill>
                <a:cs typeface="B Nazanin" pitchFamily="2" charset="-78"/>
              </a:rPr>
              <a:t>برنامه مدیریتی</a:t>
            </a:r>
            <a:endParaRPr lang="en-US" sz="1400" dirty="0">
              <a:solidFill>
                <a:schemeClr val="tx1"/>
              </a:solidFill>
              <a:cs typeface="B Nazanin" pitchFamily="2" charset="-78"/>
            </a:endParaRPr>
          </a:p>
          <a:p>
            <a:pPr algn="just">
              <a:defRPr/>
            </a:pPr>
            <a:endParaRPr lang="en-US" sz="1400" dirty="0">
              <a:solidFill>
                <a:schemeClr val="tx1"/>
              </a:solidFill>
              <a:cs typeface="B Nazanin" pitchFamily="2" charset="-78"/>
            </a:endParaRPr>
          </a:p>
        </p:txBody>
      </p:sp>
      <p:sp>
        <p:nvSpPr>
          <p:cNvPr id="22" name="Rounded Rectangular Callout 21"/>
          <p:cNvSpPr/>
          <p:nvPr/>
        </p:nvSpPr>
        <p:spPr>
          <a:xfrm>
            <a:off x="6858000" y="4800600"/>
            <a:ext cx="1295400" cy="1828800"/>
          </a:xfrm>
          <a:prstGeom prst="wedgeRoundRectCallout">
            <a:avLst>
              <a:gd name="adj1" fmla="val -172538"/>
              <a:gd name="adj2" fmla="val -44932"/>
              <a:gd name="adj3" fmla="val 16667"/>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a:buFont typeface="Arial" pitchFamily="34" charset="0"/>
              <a:buChar char="•"/>
              <a:defRPr/>
            </a:pPr>
            <a:r>
              <a:rPr lang="fa-IR" sz="1400" dirty="0">
                <a:solidFill>
                  <a:schemeClr val="tx1"/>
                </a:solidFill>
                <a:cs typeface="B Nazanin" pitchFamily="2" charset="-78"/>
              </a:rPr>
              <a:t>پیمانکار پروژه</a:t>
            </a:r>
            <a:endParaRPr lang="en-US" sz="1400" dirty="0">
              <a:solidFill>
                <a:schemeClr val="tx1"/>
              </a:solidFill>
              <a:cs typeface="B Nazanin" pitchFamily="2" charset="-78"/>
            </a:endParaRPr>
          </a:p>
          <a:p>
            <a:pPr algn="just" rtl="1">
              <a:buFont typeface="Arial" pitchFamily="34" charset="0"/>
              <a:buChar char="•"/>
              <a:defRPr/>
            </a:pPr>
            <a:r>
              <a:rPr lang="fa-IR" sz="1400" dirty="0">
                <a:solidFill>
                  <a:schemeClr val="tx1"/>
                </a:solidFill>
                <a:cs typeface="B Nazanin" pitchFamily="2" charset="-78"/>
              </a:rPr>
              <a:t>پیمانکاران فرعی</a:t>
            </a:r>
            <a:endParaRPr lang="en-US" sz="1400" dirty="0">
              <a:solidFill>
                <a:schemeClr val="tx1"/>
              </a:solidFill>
              <a:cs typeface="B Nazanin" pitchFamily="2" charset="-78"/>
            </a:endParaRPr>
          </a:p>
          <a:p>
            <a:pPr algn="just" rtl="1">
              <a:buFont typeface="Arial" pitchFamily="34" charset="0"/>
              <a:buChar char="•"/>
              <a:defRPr/>
            </a:pPr>
            <a:r>
              <a:rPr lang="fa-IR" sz="1400" dirty="0">
                <a:solidFill>
                  <a:schemeClr val="tx1"/>
                </a:solidFill>
                <a:cs typeface="B Nazanin" pitchFamily="2" charset="-78"/>
              </a:rPr>
              <a:t>تأمین‌کنندگان مواد</a:t>
            </a:r>
            <a:endParaRPr lang="en-US" sz="1400" dirty="0">
              <a:solidFill>
                <a:schemeClr val="tx1"/>
              </a:solidFill>
              <a:cs typeface="B Nazanin" pitchFamily="2" charset="-78"/>
            </a:endParaRPr>
          </a:p>
          <a:p>
            <a:pPr algn="just" rtl="1">
              <a:buFont typeface="Arial" pitchFamily="34" charset="0"/>
              <a:buChar char="•"/>
              <a:defRPr/>
            </a:pPr>
            <a:r>
              <a:rPr lang="fa-IR" sz="1400" dirty="0">
                <a:solidFill>
                  <a:schemeClr val="tx1"/>
                </a:solidFill>
                <a:cs typeface="B Nazanin" pitchFamily="2" charset="-78"/>
              </a:rPr>
              <a:t>وام‌دهندگان</a:t>
            </a:r>
            <a:endParaRPr lang="en-US" sz="1400" dirty="0">
              <a:solidFill>
                <a:schemeClr val="tx1"/>
              </a:solidFill>
              <a:cs typeface="B Nazanin" pitchFamily="2" charset="-78"/>
            </a:endParaRPr>
          </a:p>
          <a:p>
            <a:pPr algn="just">
              <a:buFont typeface="Arial" pitchFamily="34" charset="0"/>
              <a:buChar char="•"/>
              <a:defRPr/>
            </a:pPr>
            <a:endParaRPr lang="en-US" sz="1400" dirty="0">
              <a:solidFill>
                <a:schemeClr val="tx1"/>
              </a:solidFill>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139700"/>
            <a:ext cx="7162800" cy="698500"/>
          </a:xfrm>
        </p:spPr>
        <p:txBody>
          <a:bodyPr>
            <a:noAutofit/>
          </a:bodyPr>
          <a:lstStyle/>
          <a:p>
            <a:pPr algn="ctr" rtl="1" eaLnBrk="1" hangingPunct="1"/>
            <a:r>
              <a:rPr lang="en-US" sz="1800" b="1" dirty="0">
                <a:solidFill>
                  <a:schemeClr val="tx1"/>
                </a:solidFill>
                <a:cs typeface="B Mitra" pitchFamily="2" charset="-78"/>
              </a:rPr>
              <a:t>Factors affecting the contractor qualification analysis</a:t>
            </a:r>
            <a:endParaRPr lang="fa-IR" altLang="en-US" sz="1800" b="1" dirty="0">
              <a:solidFill>
                <a:schemeClr val="tx1"/>
              </a:solidFill>
              <a:cs typeface="B Mitra" pitchFamily="2" charset="-78"/>
            </a:endParaRPr>
          </a:p>
        </p:txBody>
      </p:sp>
      <p:graphicFrame>
        <p:nvGraphicFramePr>
          <p:cNvPr id="12" name="Diagram 11"/>
          <p:cNvGraphicFramePr/>
          <p:nvPr>
            <p:extLst>
              <p:ext uri="{D42A27DB-BD31-4B8C-83A1-F6EECF244321}">
                <p14:modId xmlns:p14="http://schemas.microsoft.com/office/powerpoint/2010/main" val="120401654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ounded Rectangular Callout 12"/>
          <p:cNvSpPr/>
          <p:nvPr/>
        </p:nvSpPr>
        <p:spPr>
          <a:xfrm>
            <a:off x="228600" y="1003300"/>
            <a:ext cx="2286000" cy="2590800"/>
          </a:xfrm>
          <a:prstGeom prst="wedgeRoundRectCallout">
            <a:avLst>
              <a:gd name="adj1" fmla="val 158531"/>
              <a:gd name="adj2" fmla="val -809"/>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 typeface="Arial" pitchFamily="34" charset="0"/>
              <a:buChar char="•"/>
              <a:defRPr/>
            </a:pPr>
            <a:r>
              <a:rPr lang="en-US" sz="1200" dirty="0">
                <a:solidFill>
                  <a:schemeClr val="tx1"/>
                </a:solidFill>
                <a:cs typeface="B Nazanin" pitchFamily="2" charset="-78"/>
              </a:rPr>
              <a:t>Annual and interim financial statements</a:t>
            </a:r>
          </a:p>
          <a:p>
            <a:pPr algn="just">
              <a:buFont typeface="Arial" pitchFamily="34" charset="0"/>
              <a:buChar char="•"/>
              <a:defRPr/>
            </a:pPr>
            <a:r>
              <a:rPr lang="en-US" sz="1200" dirty="0">
                <a:solidFill>
                  <a:schemeClr val="tx1"/>
                </a:solidFill>
                <a:cs typeface="B Nazanin" pitchFamily="2" charset="-78"/>
              </a:rPr>
              <a:t>Investment strategy</a:t>
            </a:r>
          </a:p>
          <a:p>
            <a:pPr algn="just">
              <a:buFont typeface="Arial" pitchFamily="34" charset="0"/>
              <a:buChar char="•"/>
              <a:defRPr/>
            </a:pPr>
            <a:r>
              <a:rPr lang="en-US" sz="1200" dirty="0">
                <a:solidFill>
                  <a:schemeClr val="tx1"/>
                </a:solidFill>
                <a:cs typeface="B Nazanin" pitchFamily="2" charset="-78"/>
              </a:rPr>
              <a:t>Cost control mechanisms</a:t>
            </a:r>
          </a:p>
          <a:p>
            <a:pPr algn="just">
              <a:buFont typeface="Arial" pitchFamily="34" charset="0"/>
              <a:buChar char="•"/>
              <a:defRPr/>
            </a:pPr>
            <a:r>
              <a:rPr lang="en-US" sz="1200" dirty="0">
                <a:solidFill>
                  <a:schemeClr val="tx1"/>
                </a:solidFill>
                <a:cs typeface="B Nazanin" pitchFamily="2" charset="-78"/>
              </a:rPr>
              <a:t>Work progress</a:t>
            </a:r>
          </a:p>
          <a:p>
            <a:pPr algn="just">
              <a:buFont typeface="Arial" pitchFamily="34" charset="0"/>
              <a:buChar char="•"/>
              <a:defRPr/>
            </a:pPr>
            <a:r>
              <a:rPr lang="en-US" sz="1200" dirty="0">
                <a:solidFill>
                  <a:schemeClr val="tx1"/>
                </a:solidFill>
                <a:cs typeface="B Nazanin" pitchFamily="2" charset="-78"/>
              </a:rPr>
              <a:t>Cash balance</a:t>
            </a:r>
          </a:p>
          <a:p>
            <a:pPr algn="just">
              <a:buFont typeface="Arial" pitchFamily="34" charset="0"/>
              <a:buChar char="•"/>
              <a:defRPr/>
            </a:pPr>
            <a:r>
              <a:rPr lang="en-US" sz="1200" dirty="0">
                <a:solidFill>
                  <a:schemeClr val="tx1"/>
                </a:solidFill>
                <a:cs typeface="B Nazanin" pitchFamily="2" charset="-78"/>
              </a:rPr>
              <a:t>Special value</a:t>
            </a:r>
          </a:p>
          <a:p>
            <a:pPr algn="just">
              <a:buFont typeface="Arial" pitchFamily="34" charset="0"/>
              <a:buChar char="•"/>
              <a:defRPr/>
            </a:pPr>
            <a:r>
              <a:rPr lang="en-US" sz="1200" dirty="0">
                <a:solidFill>
                  <a:schemeClr val="tx1"/>
                </a:solidFill>
                <a:cs typeface="B Nazanin" pitchFamily="2" charset="-78"/>
              </a:rPr>
              <a:t>Working capital</a:t>
            </a:r>
          </a:p>
          <a:p>
            <a:pPr algn="just">
              <a:buFont typeface="Arial" pitchFamily="34" charset="0"/>
              <a:buChar char="•"/>
              <a:defRPr/>
            </a:pPr>
            <a:r>
              <a:rPr lang="en-US" sz="1200" dirty="0">
                <a:solidFill>
                  <a:schemeClr val="tx1"/>
                </a:solidFill>
                <a:cs typeface="B Nazanin" pitchFamily="2" charset="-78"/>
              </a:rPr>
              <a:t>Bank credit and other credit relations</a:t>
            </a:r>
          </a:p>
        </p:txBody>
      </p:sp>
      <p:sp>
        <p:nvSpPr>
          <p:cNvPr id="14" name="Rounded Rectangular Callout 13"/>
          <p:cNvSpPr/>
          <p:nvPr/>
        </p:nvSpPr>
        <p:spPr>
          <a:xfrm>
            <a:off x="228600" y="3759200"/>
            <a:ext cx="1676400" cy="2959100"/>
          </a:xfrm>
          <a:prstGeom prst="wedgeRoundRectCallout">
            <a:avLst>
              <a:gd name="adj1" fmla="val 185865"/>
              <a:gd name="adj2" fmla="val -60884"/>
              <a:gd name="adj3" fmla="val 1666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 typeface="Arial" pitchFamily="34" charset="0"/>
              <a:buChar char="•"/>
              <a:defRPr/>
            </a:pPr>
            <a:r>
              <a:rPr lang="en-US" sz="1200" dirty="0">
                <a:solidFill>
                  <a:schemeClr val="tx1"/>
                </a:solidFill>
                <a:cs typeface="B Nazanin" pitchFamily="2" charset="-78"/>
              </a:rPr>
              <a:t>Previous experience in similar projects</a:t>
            </a:r>
          </a:p>
          <a:p>
            <a:pPr algn="just">
              <a:buFont typeface="Arial" pitchFamily="34" charset="0"/>
              <a:buChar char="•"/>
              <a:defRPr/>
            </a:pPr>
            <a:r>
              <a:rPr lang="en-US" sz="1200" dirty="0">
                <a:solidFill>
                  <a:schemeClr val="tx1"/>
                </a:solidFill>
                <a:cs typeface="B Nazanin" pitchFamily="2" charset="-78"/>
              </a:rPr>
              <a:t>Equipment</a:t>
            </a:r>
          </a:p>
          <a:p>
            <a:pPr algn="just">
              <a:buFont typeface="Arial" pitchFamily="34" charset="0"/>
              <a:buChar char="•"/>
              <a:defRPr/>
            </a:pPr>
            <a:r>
              <a:rPr lang="en-US" sz="1200" dirty="0">
                <a:solidFill>
                  <a:schemeClr val="tx1"/>
                </a:solidFill>
                <a:cs typeface="B Nazanin" pitchFamily="2" charset="-78"/>
              </a:rPr>
              <a:t>Employees</a:t>
            </a:r>
          </a:p>
          <a:p>
            <a:pPr algn="just">
              <a:buFont typeface="Arial" pitchFamily="34" charset="0"/>
              <a:buChar char="•"/>
              <a:defRPr/>
            </a:pPr>
            <a:r>
              <a:rPr lang="en-US" sz="1200" dirty="0">
                <a:solidFill>
                  <a:schemeClr val="tx1"/>
                </a:solidFill>
                <a:cs typeface="B Nazanin" pitchFamily="2" charset="-78"/>
              </a:rPr>
              <a:t>Past, present and future workload (with and without Surety bond)</a:t>
            </a:r>
          </a:p>
          <a:p>
            <a:pPr algn="just">
              <a:buFont typeface="Arial" pitchFamily="34" charset="0"/>
              <a:buChar char="•"/>
              <a:defRPr/>
            </a:pPr>
            <a:r>
              <a:rPr lang="en-US" sz="1200" dirty="0">
                <a:solidFill>
                  <a:schemeClr val="tx1"/>
                </a:solidFill>
                <a:cs typeface="B Nazanin" pitchFamily="2" charset="-78"/>
              </a:rPr>
              <a:t>Business Continuity Program</a:t>
            </a:r>
          </a:p>
          <a:p>
            <a:pPr algn="just">
              <a:buFont typeface="Arial" pitchFamily="34" charset="0"/>
              <a:buChar char="•"/>
              <a:defRPr/>
            </a:pPr>
            <a:r>
              <a:rPr lang="en-US" sz="1200" dirty="0">
                <a:solidFill>
                  <a:schemeClr val="tx1"/>
                </a:solidFill>
                <a:cs typeface="B Nazanin" pitchFamily="2" charset="-78"/>
              </a:rPr>
              <a:t>Organizational Structure Managerial program</a:t>
            </a:r>
          </a:p>
        </p:txBody>
      </p:sp>
      <p:sp>
        <p:nvSpPr>
          <p:cNvPr id="22" name="Rounded Rectangular Callout 21"/>
          <p:cNvSpPr/>
          <p:nvPr/>
        </p:nvSpPr>
        <p:spPr>
          <a:xfrm>
            <a:off x="6096000" y="4876800"/>
            <a:ext cx="2057400" cy="1752600"/>
          </a:xfrm>
          <a:prstGeom prst="wedgeRoundRectCallout">
            <a:avLst>
              <a:gd name="adj1" fmla="val -172538"/>
              <a:gd name="adj2" fmla="val -44932"/>
              <a:gd name="adj3" fmla="val 16667"/>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 typeface="Arial" pitchFamily="34" charset="0"/>
              <a:buChar char="•"/>
              <a:defRPr/>
            </a:pPr>
            <a:r>
              <a:rPr lang="en-US" sz="1600" dirty="0">
                <a:solidFill>
                  <a:schemeClr val="tx1"/>
                </a:solidFill>
                <a:cs typeface="B Nazanin" pitchFamily="2" charset="-78"/>
              </a:rPr>
              <a:t>Project Contractor</a:t>
            </a:r>
          </a:p>
          <a:p>
            <a:pPr algn="just">
              <a:buFont typeface="Arial" pitchFamily="34" charset="0"/>
              <a:buChar char="•"/>
              <a:defRPr/>
            </a:pPr>
            <a:r>
              <a:rPr lang="en-US" sz="1600" dirty="0">
                <a:solidFill>
                  <a:schemeClr val="tx1"/>
                </a:solidFill>
                <a:cs typeface="B Nazanin" pitchFamily="2" charset="-78"/>
              </a:rPr>
              <a:t>Subcontractors </a:t>
            </a:r>
            <a:r>
              <a:rPr lang="en-US" sz="2000" b="1" dirty="0">
                <a:solidFill>
                  <a:schemeClr val="tx1"/>
                </a:solidFill>
                <a:cs typeface="B Nazanin" pitchFamily="2" charset="-78"/>
              </a:rPr>
              <a:t>.</a:t>
            </a:r>
            <a:r>
              <a:rPr lang="en-US" sz="1600" dirty="0">
                <a:solidFill>
                  <a:schemeClr val="tx1"/>
                </a:solidFill>
                <a:cs typeface="B Nazanin" pitchFamily="2" charset="-78"/>
              </a:rPr>
              <a:t>Material suppliers</a:t>
            </a:r>
          </a:p>
          <a:p>
            <a:pPr algn="just">
              <a:buFont typeface="Arial" pitchFamily="34" charset="0"/>
              <a:buChar char="•"/>
              <a:defRPr/>
            </a:pPr>
            <a:r>
              <a:rPr lang="en-US" sz="1600" dirty="0">
                <a:solidFill>
                  <a:schemeClr val="tx1"/>
                </a:solidFill>
                <a:cs typeface="B Nazanin" pitchFamily="2" charset="-78"/>
              </a:rPr>
              <a:t>Lenders</a:t>
            </a:r>
          </a:p>
        </p:txBody>
      </p:sp>
    </p:spTree>
    <p:extLst>
      <p:ext uri="{BB962C8B-B14F-4D97-AF65-F5344CB8AC3E}">
        <p14:creationId xmlns:p14="http://schemas.microsoft.com/office/powerpoint/2010/main" val="291104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7514" y="0"/>
            <a:ext cx="8229600" cy="609600"/>
          </a:xfrm>
        </p:spPr>
        <p:txBody>
          <a:bodyPr>
            <a:normAutofit/>
          </a:bodyPr>
          <a:lstStyle/>
          <a:p>
            <a:pPr algn="ctr" rtl="1"/>
            <a:r>
              <a:rPr lang="fa-IR" sz="1200" b="1" dirty="0">
                <a:solidFill>
                  <a:schemeClr val="tx1"/>
                </a:solidFill>
                <a:cs typeface="B Mitra" pitchFamily="2" charset="-78"/>
              </a:rPr>
              <a:t>اساس تحلیل مالی</a:t>
            </a:r>
            <a:br>
              <a:rPr lang="en-US" sz="1200" b="1" dirty="0">
                <a:solidFill>
                  <a:schemeClr val="tx1"/>
                </a:solidFill>
                <a:cs typeface="B Mitra" pitchFamily="2" charset="-78"/>
              </a:rPr>
            </a:br>
            <a:r>
              <a:rPr lang="en-US" sz="1200" b="1" dirty="0">
                <a:solidFill>
                  <a:schemeClr val="tx1"/>
                </a:solidFill>
                <a:cs typeface="B Mitra" pitchFamily="2" charset="-78"/>
              </a:rPr>
              <a:t>The basis of financial analysis</a:t>
            </a:r>
          </a:p>
        </p:txBody>
      </p:sp>
      <p:sp>
        <p:nvSpPr>
          <p:cNvPr id="12291" name="Content Placeholder 2"/>
          <p:cNvSpPr>
            <a:spLocks noGrp="1"/>
          </p:cNvSpPr>
          <p:nvPr>
            <p:ph idx="1"/>
          </p:nvPr>
        </p:nvSpPr>
        <p:spPr/>
        <p:txBody>
          <a:bodyPr>
            <a:normAutofit/>
          </a:bodyPr>
          <a:lstStyle/>
          <a:p>
            <a:pPr algn="just" rtl="1"/>
            <a:r>
              <a:rPr lang="fa-IR" sz="1600" dirty="0">
                <a:cs typeface="B Nazanin" pitchFamily="2" charset="-78"/>
              </a:rPr>
              <a:t>قبل از تحلیل اطلاعات مالی، شرکت تضمین باید</a:t>
            </a:r>
            <a:r>
              <a:rPr lang="en-US" sz="1600" dirty="0">
                <a:cs typeface="B Nazanin" pitchFamily="2" charset="-78"/>
              </a:rPr>
              <a:t>:</a:t>
            </a:r>
            <a:endParaRPr lang="fa-IR" sz="1600" dirty="0">
              <a:cs typeface="B Nazanin" pitchFamily="2" charset="-78"/>
            </a:endParaRPr>
          </a:p>
          <a:p>
            <a:pPr algn="just" rtl="1">
              <a:buFont typeface="Arial" charset="0"/>
              <a:buNone/>
            </a:pPr>
            <a:r>
              <a:rPr lang="fa-IR" sz="1600" dirty="0">
                <a:cs typeface="B Nazanin" pitchFamily="2" charset="-78"/>
              </a:rPr>
              <a:t> 1) یادداشت‌های حسابرس قانونی</a:t>
            </a:r>
          </a:p>
          <a:p>
            <a:pPr algn="just" rtl="1">
              <a:buFont typeface="Arial" charset="0"/>
              <a:buNone/>
            </a:pPr>
            <a:r>
              <a:rPr lang="fa-IR" sz="1600" dirty="0">
                <a:cs typeface="B Nazanin" pitchFamily="2" charset="-78"/>
              </a:rPr>
              <a:t> 2) کیفیت صورت مالی </a:t>
            </a:r>
          </a:p>
          <a:p>
            <a:pPr algn="just" rtl="1">
              <a:buFont typeface="Arial" charset="0"/>
              <a:buNone/>
            </a:pPr>
            <a:r>
              <a:rPr lang="fa-IR" sz="1600" dirty="0">
                <a:cs typeface="B Nazanin" pitchFamily="2" charset="-78"/>
              </a:rPr>
              <a:t>3) نوع روش حسابداری استفاده شده </a:t>
            </a:r>
          </a:p>
          <a:p>
            <a:pPr algn="just" rtl="1">
              <a:buFont typeface="Arial" charset="0"/>
              <a:buNone/>
            </a:pPr>
            <a:r>
              <a:rPr lang="fa-IR" sz="1600" dirty="0">
                <a:cs typeface="B Nazanin" pitchFamily="2" charset="-78"/>
              </a:rPr>
              <a:t>را مورد بررسی قرار دهد. این سه عامل بسیار حائز اهمیت هستند زیرا آنها وزن زیادی در تصمیم‌گیری شرکت تضمین برای صدور ضمانت‌نامه دارند.</a:t>
            </a:r>
            <a:endParaRPr lang="en-US" sz="1600" dirty="0">
              <a:cs typeface="B Nazanin" pitchFamily="2" charset="-78"/>
            </a:endParaRPr>
          </a:p>
          <a:p>
            <a:pPr algn="just"/>
            <a:r>
              <a:rPr lang="en-US" sz="1600" dirty="0">
                <a:cs typeface="B Nazanin" pitchFamily="2" charset="-78"/>
              </a:rPr>
              <a:t>Before analyzing financial information, the Surety bond company must: </a:t>
            </a:r>
          </a:p>
          <a:p>
            <a:pPr algn="just"/>
            <a:r>
              <a:rPr lang="en-US" sz="1600" dirty="0">
                <a:cs typeface="B Nazanin" pitchFamily="2" charset="-78"/>
              </a:rPr>
              <a:t> 1) Notes of the statutory auditor </a:t>
            </a:r>
          </a:p>
          <a:p>
            <a:pPr algn="just"/>
            <a:r>
              <a:rPr lang="en-US" sz="1600" dirty="0">
                <a:cs typeface="B Nazanin" pitchFamily="2" charset="-78"/>
              </a:rPr>
              <a:t> 2) Quality of financial statements</a:t>
            </a:r>
          </a:p>
          <a:p>
            <a:pPr algn="just"/>
            <a:r>
              <a:rPr lang="en-US" sz="1600" dirty="0">
                <a:cs typeface="B Nazanin" pitchFamily="2" charset="-78"/>
              </a:rPr>
              <a:t>3) The type of accounting method used</a:t>
            </a:r>
          </a:p>
          <a:p>
            <a:pPr algn="just"/>
            <a:r>
              <a:rPr lang="en-US" sz="1600" dirty="0">
                <a:cs typeface="B Nazanin" pitchFamily="2" charset="-78"/>
              </a:rPr>
              <a:t>To examine. These three factors are very important because they carry a lot of weight in the Surety bond company's decision to issue a Surety bond.</a:t>
            </a: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318F9F16-C68E-402F-ADD0-87137CDAB816}" type="slidenum">
              <a:rPr lang="en-US" altLang="en-US" smtClean="0"/>
              <a:pPr>
                <a:defRPr/>
              </a:pPr>
              <a:t>28</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772400" cy="457200"/>
          </a:xfrm>
        </p:spPr>
        <p:txBody>
          <a:bodyPr>
            <a:noAutofit/>
          </a:bodyPr>
          <a:lstStyle/>
          <a:p>
            <a:pPr algn="ctr" rtl="1"/>
            <a:r>
              <a:rPr lang="fa-IR" sz="3200" b="1" dirty="0">
                <a:solidFill>
                  <a:schemeClr val="tx1"/>
                </a:solidFill>
                <a:cs typeface="B Mitra" pitchFamily="2" charset="-78"/>
              </a:rPr>
              <a:t>تحلیل نسبت</a:t>
            </a:r>
            <a:endParaRPr lang="en-US" sz="3200" b="1" dirty="0">
              <a:solidFill>
                <a:schemeClr val="tx1"/>
              </a:solidFill>
              <a:cs typeface="B Mitra" pitchFamily="2" charset="-78"/>
            </a:endParaRPr>
          </a:p>
        </p:txBody>
      </p:sp>
      <p:sp>
        <p:nvSpPr>
          <p:cNvPr id="3" name="Content Placeholder 2"/>
          <p:cNvSpPr>
            <a:spLocks noGrp="1"/>
          </p:cNvSpPr>
          <p:nvPr>
            <p:ph idx="1"/>
          </p:nvPr>
        </p:nvSpPr>
        <p:spPr/>
        <p:txBody>
          <a:bodyPr/>
          <a:lstStyle/>
          <a:p>
            <a:pPr algn="just" rtl="1">
              <a:lnSpc>
                <a:spcPct val="150000"/>
              </a:lnSpc>
            </a:pPr>
            <a:r>
              <a:rPr lang="fa-IR" sz="2400" dirty="0">
                <a:cs typeface="B Nazanin" pitchFamily="2" charset="-78"/>
              </a:rPr>
              <a:t>تحلیل نسبت، یک تکنیک ریاضی برای </a:t>
            </a:r>
            <a:r>
              <a:rPr lang="fa-IR" sz="2400" dirty="0">
                <a:solidFill>
                  <a:srgbClr val="FF0000"/>
                </a:solidFill>
                <a:cs typeface="B Nazanin" pitchFamily="2" charset="-78"/>
              </a:rPr>
              <a:t>ارزیابی موقعیت مالی فعلی </a:t>
            </a:r>
            <a:r>
              <a:rPr lang="fa-IR" sz="2400" dirty="0">
                <a:cs typeface="B Nazanin" pitchFamily="2" charset="-78"/>
              </a:rPr>
              <a:t>شرکت با استفاده از اطلاعات صورت‌های مالی است. </a:t>
            </a:r>
            <a:endParaRPr lang="en-US" sz="2400" dirty="0">
              <a:cs typeface="B Nazanin" pitchFamily="2" charset="-78"/>
            </a:endParaRPr>
          </a:p>
          <a:p>
            <a:pPr algn="just" rtl="1">
              <a:lnSpc>
                <a:spcPct val="150000"/>
              </a:lnSpc>
            </a:pPr>
            <a:r>
              <a:rPr lang="fa-IR" sz="2400" dirty="0">
                <a:cs typeface="B Nazanin" pitchFamily="2" charset="-78"/>
              </a:rPr>
              <a:t>نسبت و روند تجزیه و تحلیلی که مورد استفاده قرار می‌گیرد برای بررسی نقدینگی یا توانگری، کارایی و سودآوری پیمانکار است. این نسبت‌های محاسباتی سوابق پیمانکار را با متوسط صنعت مورد مقایسه قرار می‌دهد. </a:t>
            </a:r>
            <a:endParaRPr lang="en-US" sz="2400" dirty="0">
              <a:cs typeface="B Nazanin" pitchFamily="2" charset="-78"/>
            </a:endParaRPr>
          </a:p>
          <a:p>
            <a:pPr algn="just" rtl="1">
              <a:lnSpc>
                <a:spcPct val="150000"/>
              </a:lnSpc>
            </a:pPr>
            <a:r>
              <a:rPr lang="fa-IR" sz="2400" dirty="0">
                <a:cs typeface="B Nazanin" pitchFamily="2" charset="-78"/>
              </a:rPr>
              <a:t>تفسیر این نسبت‌ها ذهنی است و تا حد زیادی به </a:t>
            </a:r>
            <a:r>
              <a:rPr lang="fa-IR" sz="2400" dirty="0">
                <a:solidFill>
                  <a:srgbClr val="FF0000"/>
                </a:solidFill>
                <a:cs typeface="B Nazanin" pitchFamily="2" charset="-78"/>
              </a:rPr>
              <a:t>دانش تجربی </a:t>
            </a:r>
            <a:r>
              <a:rPr lang="fa-IR" sz="2400" dirty="0">
                <a:cs typeface="B Nazanin" pitchFamily="2" charset="-78"/>
              </a:rPr>
              <a:t>صادرکننده بستگی دارد. </a:t>
            </a:r>
            <a:endParaRPr lang="en-US" sz="2400" dirty="0">
              <a:cs typeface="B Nazanin" pitchFamily="2" charset="-78"/>
            </a:endParaRP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AEE18DB5-ECA6-4C52-A486-00B349BDE162}" type="slidenum">
              <a:rPr lang="en-US" altLang="en-US" smtClean="0"/>
              <a:pPr>
                <a:defRPr/>
              </a:pPr>
              <a:t>29</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746443"/>
          </a:xfrm>
        </p:spPr>
        <p:txBody>
          <a:bodyPr>
            <a:normAutofit fontScale="90000"/>
          </a:bodyPr>
          <a:lstStyle/>
          <a:p>
            <a:pPr algn="ctr" rtl="1"/>
            <a:r>
              <a:rPr lang="fa-IR" sz="2800" b="1" dirty="0">
                <a:solidFill>
                  <a:schemeClr val="tx1"/>
                </a:solidFill>
                <a:cs typeface="B Mitra" pitchFamily="2" charset="-78"/>
              </a:rPr>
              <a:t>تعریف ضمانت نامه</a:t>
            </a:r>
            <a:br>
              <a:rPr lang="en-US" sz="2800" b="1" dirty="0">
                <a:solidFill>
                  <a:schemeClr val="tx1"/>
                </a:solidFill>
                <a:cs typeface="B Mitra" pitchFamily="2" charset="-78"/>
              </a:rPr>
            </a:br>
            <a:r>
              <a:rPr lang="en-US" sz="2800" b="1" dirty="0">
                <a:solidFill>
                  <a:schemeClr val="tx1"/>
                </a:solidFill>
                <a:cs typeface="B Mitra" pitchFamily="2" charset="-78"/>
              </a:rPr>
              <a:t>Definition of Surety bond</a:t>
            </a:r>
          </a:p>
        </p:txBody>
      </p:sp>
      <p:sp>
        <p:nvSpPr>
          <p:cNvPr id="3" name="Content Placeholder 2"/>
          <p:cNvSpPr>
            <a:spLocks noGrp="1"/>
          </p:cNvSpPr>
          <p:nvPr>
            <p:ph idx="1"/>
          </p:nvPr>
        </p:nvSpPr>
        <p:spPr>
          <a:xfrm>
            <a:off x="457200" y="914400"/>
            <a:ext cx="7620000" cy="5562600"/>
          </a:xfrm>
        </p:spPr>
        <p:txBody>
          <a:bodyPr>
            <a:normAutofit fontScale="92500" lnSpcReduction="20000"/>
          </a:bodyPr>
          <a:lstStyle/>
          <a:p>
            <a:r>
              <a:rPr lang="en-US" sz="1950" dirty="0">
                <a:solidFill>
                  <a:srgbClr val="FF0000"/>
                </a:solidFill>
                <a:cs typeface="B Nazanin" pitchFamily="2" charset="-78"/>
              </a:rPr>
              <a:t>Surety bond:</a:t>
            </a:r>
            <a:r>
              <a:rPr lang="en-US" sz="1950" dirty="0">
                <a:cs typeface="B Nazanin" pitchFamily="2" charset="-78"/>
              </a:rPr>
              <a:t> A tripartite contract in which the surety assures the </a:t>
            </a:r>
            <a:r>
              <a:rPr lang="en-US" sz="1950" dirty="0" err="1">
                <a:cs typeface="B Nazanin" pitchFamily="2" charset="-78"/>
              </a:rPr>
              <a:t>obligee</a:t>
            </a:r>
            <a:r>
              <a:rPr lang="en-US" sz="1950" dirty="0">
                <a:cs typeface="B Nazanin" pitchFamily="2" charset="-78"/>
              </a:rPr>
              <a:t> that it protects him against acts or events that harm the principal obligation of the principal. If the surety fails to fulfill its obligations, the project owner can ask the Surety bond company to enforce the Surety bond. The maximum liability of the company is Surety bond by the amount of the Surety bond.</a:t>
            </a:r>
          </a:p>
          <a:p>
            <a:endParaRPr lang="en-US" sz="1950" dirty="0">
              <a:cs typeface="B Nazanin" pitchFamily="2" charset="-78"/>
            </a:endParaRPr>
          </a:p>
          <a:p>
            <a:r>
              <a:rPr lang="en-US" sz="1950" dirty="0">
                <a:solidFill>
                  <a:srgbClr val="FF0000"/>
                </a:solidFill>
                <a:cs typeface="B Nazanin" pitchFamily="2" charset="-78"/>
              </a:rPr>
              <a:t>surety:</a:t>
            </a:r>
            <a:r>
              <a:rPr lang="en-US" sz="1950" dirty="0">
                <a:cs typeface="B Nazanin" pitchFamily="2" charset="-78"/>
              </a:rPr>
              <a:t> An institution (bank / insurance company / Surety bond company) that issues a Surety bond.</a:t>
            </a:r>
          </a:p>
          <a:p>
            <a:endParaRPr lang="en-US" sz="1950" dirty="0">
              <a:cs typeface="B Nazanin" pitchFamily="2" charset="-78"/>
            </a:endParaRPr>
          </a:p>
          <a:p>
            <a:r>
              <a:rPr lang="en-US" sz="1950" dirty="0">
                <a:solidFill>
                  <a:srgbClr val="FF0000"/>
                </a:solidFill>
                <a:cs typeface="B Nazanin" pitchFamily="2" charset="-78"/>
              </a:rPr>
              <a:t>principal: </a:t>
            </a:r>
            <a:r>
              <a:rPr lang="en-US" sz="1950" dirty="0">
                <a:cs typeface="B Nazanin" pitchFamily="2" charset="-78"/>
              </a:rPr>
              <a:t>is a natural or legal person who has obligations under the basic relationship with the </a:t>
            </a:r>
            <a:r>
              <a:rPr lang="en-US" sz="1950" dirty="0" err="1">
                <a:cs typeface="B Nazanin" pitchFamily="2" charset="-78"/>
              </a:rPr>
              <a:t>obligee</a:t>
            </a:r>
            <a:r>
              <a:rPr lang="en-US" sz="1950" dirty="0">
                <a:cs typeface="B Nazanin" pitchFamily="2" charset="-78"/>
              </a:rPr>
              <a:t> and to Surety bond the fulfillment of those obligations, the bank / insurance / Surety bond company the issuance of a Surety bond.</a:t>
            </a:r>
          </a:p>
          <a:p>
            <a:endParaRPr lang="en-US" sz="1950" dirty="0">
              <a:cs typeface="B Nazanin" pitchFamily="2" charset="-78"/>
            </a:endParaRPr>
          </a:p>
          <a:p>
            <a:r>
              <a:rPr lang="en-US" sz="1950" dirty="0" err="1">
                <a:solidFill>
                  <a:srgbClr val="FF0000"/>
                </a:solidFill>
                <a:cs typeface="B Nazanin" pitchFamily="2" charset="-78"/>
              </a:rPr>
              <a:t>obligee</a:t>
            </a:r>
            <a:r>
              <a:rPr lang="en-US" sz="1950" dirty="0">
                <a:solidFill>
                  <a:srgbClr val="FF0000"/>
                </a:solidFill>
                <a:cs typeface="B Nazanin" pitchFamily="2" charset="-78"/>
              </a:rPr>
              <a:t> : </a:t>
            </a:r>
            <a:r>
              <a:rPr lang="en-US" sz="1950" dirty="0">
                <a:cs typeface="B Nazanin" pitchFamily="2" charset="-78"/>
              </a:rPr>
              <a:t>is a natural or legal person in whose favor the Surety bond is issued.</a:t>
            </a:r>
          </a:p>
          <a:p>
            <a:endParaRPr lang="en-US" sz="1950" dirty="0">
              <a:cs typeface="B Nazanin" pitchFamily="2" charset="-78"/>
            </a:endParaRPr>
          </a:p>
          <a:p>
            <a:r>
              <a:rPr lang="en-US" sz="1950" dirty="0">
                <a:solidFill>
                  <a:srgbClr val="FF0000"/>
                </a:solidFill>
                <a:cs typeface="B Nazanin" pitchFamily="2" charset="-78"/>
              </a:rPr>
              <a:t>The cost of the Surety bond </a:t>
            </a:r>
            <a:r>
              <a:rPr lang="en-US" sz="1950" dirty="0">
                <a:cs typeface="B Nazanin" pitchFamily="2" charset="-78"/>
              </a:rPr>
              <a:t>is called the commission and depends on various factors such as the type of Surety bond, the total cost of the project, the type of construction, the duration of the project and the financial condition of the contractor.</a:t>
            </a:r>
            <a:endParaRPr lang="en-US" sz="1800" dirty="0">
              <a:cs typeface="B Nazanin" pitchFamily="2" charset="-78"/>
            </a:endParaRP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054AA750-49E4-4C6B-AECA-2F91F47E2B66}" type="slidenum">
              <a:rPr lang="en-US" altLang="en-US" smtClean="0"/>
              <a:pPr>
                <a:defRPr/>
              </a:pPr>
              <a:t>3</a:t>
            </a:fld>
            <a:endParaRPr lang="en-US" altLang="en-US"/>
          </a:p>
        </p:txBody>
      </p:sp>
    </p:spTree>
    <p:extLst>
      <p:ext uri="{BB962C8B-B14F-4D97-AF65-F5344CB8AC3E}">
        <p14:creationId xmlns:p14="http://schemas.microsoft.com/office/powerpoint/2010/main" val="846461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772400" cy="457200"/>
          </a:xfrm>
        </p:spPr>
        <p:txBody>
          <a:bodyPr>
            <a:noAutofit/>
          </a:bodyPr>
          <a:lstStyle/>
          <a:p>
            <a:pPr algn="ctr" rtl="1"/>
            <a:r>
              <a:rPr lang="en-US" sz="3200" b="1" dirty="0">
                <a:solidFill>
                  <a:schemeClr val="tx1"/>
                </a:solidFill>
                <a:cs typeface="B Mitra" pitchFamily="2" charset="-78"/>
              </a:rPr>
              <a:t>Ratio analysis</a:t>
            </a:r>
          </a:p>
        </p:txBody>
      </p:sp>
      <p:sp>
        <p:nvSpPr>
          <p:cNvPr id="3" name="Content Placeholder 2"/>
          <p:cNvSpPr>
            <a:spLocks noGrp="1"/>
          </p:cNvSpPr>
          <p:nvPr>
            <p:ph idx="1"/>
          </p:nvPr>
        </p:nvSpPr>
        <p:spPr/>
        <p:txBody>
          <a:bodyPr>
            <a:normAutofit/>
          </a:bodyPr>
          <a:lstStyle/>
          <a:p>
            <a:pPr algn="just">
              <a:lnSpc>
                <a:spcPct val="150000"/>
              </a:lnSpc>
            </a:pPr>
            <a:r>
              <a:rPr lang="en-US" sz="1800" dirty="0">
                <a:cs typeface="B Nazanin" pitchFamily="2" charset="-78"/>
              </a:rPr>
              <a:t>Ratio analysis is a mathematical technique for assessing a company's current financial position using financial statement information.</a:t>
            </a:r>
          </a:p>
          <a:p>
            <a:pPr algn="just">
              <a:lnSpc>
                <a:spcPct val="150000"/>
              </a:lnSpc>
            </a:pPr>
            <a:r>
              <a:rPr lang="en-US" sz="1800" dirty="0">
                <a:cs typeface="B Nazanin" pitchFamily="2" charset="-78"/>
              </a:rPr>
              <a:t>The ratio and process of analysis used to assess the contractor's liquidity or wealth, efficiency and profitability. These computational ratios compare the contractor's record with the industry average.</a:t>
            </a:r>
          </a:p>
          <a:p>
            <a:pPr algn="just">
              <a:lnSpc>
                <a:spcPct val="150000"/>
              </a:lnSpc>
            </a:pPr>
            <a:r>
              <a:rPr lang="en-US" sz="1800" dirty="0">
                <a:cs typeface="B Nazanin" pitchFamily="2" charset="-78"/>
              </a:rPr>
              <a:t>The interpretation of these ratios is subjective and largely depends on the empirical knowledge of the exporter.</a:t>
            </a: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AEE18DB5-ECA6-4C52-A486-00B349BDE162}" type="slidenum">
              <a:rPr lang="en-US" altLang="en-US" smtClean="0"/>
              <a:pPr>
                <a:defRPr/>
              </a:pPr>
              <a:t>30</a:t>
            </a:fld>
            <a:endParaRPr lang="en-US" altLang="en-US"/>
          </a:p>
        </p:txBody>
      </p:sp>
    </p:spTree>
    <p:extLst>
      <p:ext uri="{BB962C8B-B14F-4D97-AF65-F5344CB8AC3E}">
        <p14:creationId xmlns:p14="http://schemas.microsoft.com/office/powerpoint/2010/main" val="718726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6934200" cy="609600"/>
          </a:xfrm>
        </p:spPr>
        <p:txBody>
          <a:bodyPr>
            <a:normAutofit/>
          </a:bodyPr>
          <a:lstStyle/>
          <a:p>
            <a:pPr algn="ctr" rtl="1"/>
            <a:r>
              <a:rPr lang="fa-IR" sz="3600" b="1" dirty="0">
                <a:solidFill>
                  <a:schemeClr val="tx1"/>
                </a:solidFill>
                <a:cs typeface="B Mitra" pitchFamily="2" charset="-78"/>
              </a:rPr>
              <a:t>قیمت‌گذاری ضمانت‌نامه</a:t>
            </a:r>
            <a:endParaRPr lang="en-US" sz="3600" b="1" dirty="0">
              <a:solidFill>
                <a:schemeClr val="tx1"/>
              </a:solidFill>
              <a:cs typeface="B Mitra" pitchFamily="2" charset="-78"/>
            </a:endParaRPr>
          </a:p>
        </p:txBody>
      </p:sp>
      <p:sp>
        <p:nvSpPr>
          <p:cNvPr id="3" name="Content Placeholder 2"/>
          <p:cNvSpPr>
            <a:spLocks noGrp="1"/>
          </p:cNvSpPr>
          <p:nvPr>
            <p:ph idx="1"/>
          </p:nvPr>
        </p:nvSpPr>
        <p:spPr>
          <a:xfrm>
            <a:off x="304800" y="1295400"/>
            <a:ext cx="7848600" cy="5029200"/>
          </a:xfrm>
        </p:spPr>
        <p:txBody>
          <a:bodyPr/>
          <a:lstStyle/>
          <a:p>
            <a:pPr algn="just" rtl="1"/>
            <a:r>
              <a:rPr lang="fa-IR" sz="2400" dirty="0">
                <a:cs typeface="B Nazanin" pitchFamily="2" charset="-78"/>
              </a:rPr>
              <a:t>به دلیل شباهت‌هایی که بین ضمانت‌نامه و اموال وجود دارد، اکثر اکچوئران </a:t>
            </a:r>
            <a:r>
              <a:rPr lang="fa-IR" sz="2400" dirty="0">
                <a:solidFill>
                  <a:srgbClr val="FF0000"/>
                </a:solidFill>
                <a:cs typeface="B Nazanin" pitchFamily="2" charset="-78"/>
              </a:rPr>
              <a:t>رویکرد مشابه اموال</a:t>
            </a:r>
            <a:r>
              <a:rPr lang="fa-IR" sz="2400" dirty="0">
                <a:cs typeface="B Nazanin" pitchFamily="2" charset="-78"/>
              </a:rPr>
              <a:t> را برای قیمت‌گذاری ضمانت‌نامه استفاده می‌کنند. هر </a:t>
            </a:r>
            <a:r>
              <a:rPr lang="fa-IR" sz="2400" dirty="0">
                <a:solidFill>
                  <a:srgbClr val="FF0000"/>
                </a:solidFill>
                <a:cs typeface="B Nazanin" pitchFamily="2" charset="-78"/>
              </a:rPr>
              <a:t>دو روش نرخ‌گذاری تجربی و نرخ‌گذاری بر مبنای معرض خطر</a:t>
            </a:r>
            <a:r>
              <a:rPr lang="fa-IR" sz="2400" dirty="0">
                <a:cs typeface="B Nazanin" pitchFamily="2" charset="-78"/>
              </a:rPr>
              <a:t> برای قیمت‌گذاری ضمانت‌نامه استفاده می‌شود. در مورد ضمانت‌نامه‌ها، مفروضات هر دو متدولوژی به یک اندازه سوال‌برانگیز است. بنابراین </a:t>
            </a:r>
            <a:r>
              <a:rPr lang="fa-IR" sz="2400" dirty="0">
                <a:solidFill>
                  <a:srgbClr val="FF0000"/>
                </a:solidFill>
                <a:cs typeface="B Nazanin" pitchFamily="2" charset="-78"/>
              </a:rPr>
              <a:t>قیمت‌گذاری ضمانت‌نامه نوعی هنر محسوب می‌شود و بسیار مبتنی بر قضاوت است</a:t>
            </a:r>
            <a:r>
              <a:rPr lang="fa-IR" sz="2400" dirty="0">
                <a:cs typeface="B Nazanin" pitchFamily="2" charset="-78"/>
              </a:rPr>
              <a:t>. </a:t>
            </a:r>
            <a:endParaRPr lang="en-US" sz="2400" dirty="0">
              <a:cs typeface="B Nazanin" pitchFamily="2" charset="-78"/>
            </a:endParaRPr>
          </a:p>
          <a:p>
            <a:pPr algn="just" rtl="1"/>
            <a:r>
              <a:rPr lang="fa-IR" sz="2400" dirty="0">
                <a:cs typeface="B Nazanin" pitchFamily="2" charset="-78"/>
              </a:rPr>
              <a:t>نرخ‌گذاری تجربی به لحاظ تئوری جذاب است زیرا نرخی درست برای پورتفو بر مبنای تجربه شخصی محاسبه می‌شود. این بدان معنی است که ما نیاز به مفروضات زیادی در کار بر داده‌ها هنگام قیمت‌گذاری نداریم. این یک روش متداول با توجه به کمیت و کیفیت داده‌هاست.</a:t>
            </a:r>
            <a:endParaRPr lang="en-US" sz="2400" dirty="0">
              <a:cs typeface="B Nazanin" pitchFamily="2" charset="-78"/>
            </a:endParaRPr>
          </a:p>
          <a:p>
            <a:pPr algn="just" rtl="1"/>
            <a:r>
              <a:rPr lang="fa-IR" sz="2400" u="sng" dirty="0">
                <a:cs typeface="B Nazanin" pitchFamily="2" charset="-78"/>
              </a:rPr>
              <a:t>نرخ‌گذاری بر مبنای معرض خطر </a:t>
            </a:r>
            <a:r>
              <a:rPr lang="fa-IR" sz="2400" dirty="0">
                <a:cs typeface="B Nazanin" pitchFamily="2" charset="-78"/>
              </a:rPr>
              <a:t>از لحاظ نظری جذاب است زیرا اجازه استفاده از تجربه صنعت را می‌دهد. این امر موجب می‌شود تجربه دوره‌های کوتاه‌مدت اعتبار بیشتری داشته باشد. در این روش </a:t>
            </a:r>
            <a:r>
              <a:rPr lang="fa-IR" sz="2400" u="sng" dirty="0">
                <a:cs typeface="B Nazanin" pitchFamily="2" charset="-78"/>
              </a:rPr>
              <a:t>فقط برآورد تعداد خسارت‌ها قضاوتی است.</a:t>
            </a:r>
            <a:endParaRPr lang="en-US" sz="2400" u="sng" dirty="0">
              <a:cs typeface="B Nazanin" pitchFamily="2" charset="-78"/>
            </a:endParaRP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054AA750-49E4-4C6B-AECA-2F91F47E2B66}" type="slidenum">
              <a:rPr lang="en-US" altLang="en-US" smtClean="0"/>
              <a:pPr>
                <a:defRPr/>
              </a:pPr>
              <a:t>31</a:t>
            </a:fld>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6934200" cy="609600"/>
          </a:xfrm>
        </p:spPr>
        <p:txBody>
          <a:bodyPr>
            <a:normAutofit/>
          </a:bodyPr>
          <a:lstStyle/>
          <a:p>
            <a:pPr algn="ctr" rtl="1"/>
            <a:r>
              <a:rPr lang="en-US" sz="3600" b="1" dirty="0">
                <a:solidFill>
                  <a:schemeClr val="tx1"/>
                </a:solidFill>
                <a:cs typeface="B Mitra" pitchFamily="2" charset="-78"/>
              </a:rPr>
              <a:t>Surety bond pricing</a:t>
            </a:r>
          </a:p>
        </p:txBody>
      </p:sp>
      <p:sp>
        <p:nvSpPr>
          <p:cNvPr id="3" name="Content Placeholder 2"/>
          <p:cNvSpPr>
            <a:spLocks noGrp="1"/>
          </p:cNvSpPr>
          <p:nvPr>
            <p:ph idx="1"/>
          </p:nvPr>
        </p:nvSpPr>
        <p:spPr>
          <a:xfrm>
            <a:off x="0" y="1226058"/>
            <a:ext cx="7848600" cy="5029200"/>
          </a:xfrm>
        </p:spPr>
        <p:txBody>
          <a:bodyPr>
            <a:normAutofit/>
          </a:bodyPr>
          <a:lstStyle/>
          <a:p>
            <a:pPr algn="just"/>
            <a:r>
              <a:rPr lang="en-US" sz="1800" dirty="0">
                <a:cs typeface="B Nazanin" pitchFamily="2" charset="-78"/>
              </a:rPr>
              <a:t>Because of the similarities between the Surety bond and the property, most actuaries use a similar property approach to pricing the Surety bond. Both experimental pricing and risk-based pricing methods are used for Surety bond pricing. In the case of Surety bond, the assumptions of both methodologies are equally questionable. Therefore, Surety bond pricing is an art and is very judgmental.</a:t>
            </a:r>
          </a:p>
          <a:p>
            <a:pPr algn="just"/>
            <a:r>
              <a:rPr lang="en-US" sz="1800" dirty="0">
                <a:cs typeface="B Nazanin" pitchFamily="2" charset="-78"/>
              </a:rPr>
              <a:t>Empirical valuation is theoretically attractive because the correct rate for a portfolio is calculated based on personal experience. This means that we do not need to make many assumptions when working on data when pricing. This is a common method given the quantity and quality of data.</a:t>
            </a:r>
          </a:p>
          <a:p>
            <a:pPr algn="just"/>
            <a:r>
              <a:rPr lang="en-US" sz="1800" dirty="0">
                <a:cs typeface="B Nazanin" pitchFamily="2" charset="-78"/>
              </a:rPr>
              <a:t>Risk-based pricing is theoretically attractive because it allows the use of industry experience. This makes the experience of short courses more credible. In this method, only estimating the number of damages is judgmental.</a:t>
            </a: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054AA750-49E4-4C6B-AECA-2F91F47E2B66}" type="slidenum">
              <a:rPr lang="en-US" altLang="en-US" smtClean="0"/>
              <a:pPr>
                <a:defRPr/>
              </a:pPr>
              <a:t>32</a:t>
            </a:fld>
            <a:endParaRPr lang="en-US" altLang="en-US"/>
          </a:p>
        </p:txBody>
      </p:sp>
    </p:spTree>
    <p:extLst>
      <p:ext uri="{BB962C8B-B14F-4D97-AF65-F5344CB8AC3E}">
        <p14:creationId xmlns:p14="http://schemas.microsoft.com/office/powerpoint/2010/main" val="4149782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086600" cy="533400"/>
          </a:xfrm>
        </p:spPr>
        <p:txBody>
          <a:bodyPr>
            <a:normAutofit/>
          </a:bodyPr>
          <a:lstStyle/>
          <a:p>
            <a:pPr algn="ctr" rtl="1"/>
            <a:r>
              <a:rPr lang="fa-IR" sz="3200" b="1" dirty="0">
                <a:solidFill>
                  <a:schemeClr val="tx1"/>
                </a:solidFill>
                <a:cs typeface="B Mitra" pitchFamily="2" charset="-78"/>
              </a:rPr>
              <a:t>پوشش اتکایی</a:t>
            </a:r>
            <a:endParaRPr lang="en-US" sz="3200" b="1" dirty="0">
              <a:solidFill>
                <a:schemeClr val="tx1"/>
              </a:solidFill>
              <a:cs typeface="B Mitra" pitchFamily="2" charset="-78"/>
            </a:endParaRPr>
          </a:p>
        </p:txBody>
      </p:sp>
      <p:sp>
        <p:nvSpPr>
          <p:cNvPr id="3" name="Content Placeholder 2"/>
          <p:cNvSpPr>
            <a:spLocks noGrp="1"/>
          </p:cNvSpPr>
          <p:nvPr>
            <p:ph idx="1"/>
          </p:nvPr>
        </p:nvSpPr>
        <p:spPr>
          <a:xfrm>
            <a:off x="228600" y="1600200"/>
            <a:ext cx="7772400" cy="4525963"/>
          </a:xfrm>
        </p:spPr>
        <p:txBody>
          <a:bodyPr>
            <a:normAutofit fontScale="92500"/>
          </a:bodyPr>
          <a:lstStyle/>
          <a:p>
            <a:pPr algn="r" rtl="1">
              <a:lnSpc>
                <a:spcPct val="200000"/>
              </a:lnSpc>
            </a:pPr>
            <a:r>
              <a:rPr lang="fa-IR" sz="2400" dirty="0">
                <a:cs typeface="B Nazanin" pitchFamily="2" charset="-78"/>
              </a:rPr>
              <a:t>شرکت‌های تضمین از پوشش اتکایی برای </a:t>
            </a:r>
            <a:r>
              <a:rPr lang="fa-IR" sz="2400" dirty="0">
                <a:solidFill>
                  <a:srgbClr val="FF0000"/>
                </a:solidFill>
                <a:cs typeface="B Nazanin" pitchFamily="2" charset="-78"/>
              </a:rPr>
              <a:t>افزایش ظرفیت صدور </a:t>
            </a:r>
            <a:r>
              <a:rPr lang="fa-IR" sz="2400" dirty="0">
                <a:cs typeface="B Nazanin" pitchFamily="2" charset="-78"/>
              </a:rPr>
              <a:t>ضمانت‌نامه‌هایشان و حد معرض خطرهایشان استفاده می‌کنند. </a:t>
            </a:r>
          </a:p>
          <a:p>
            <a:pPr algn="r" rtl="1">
              <a:lnSpc>
                <a:spcPct val="200000"/>
              </a:lnSpc>
            </a:pPr>
            <a:r>
              <a:rPr lang="fa-IR" sz="2400" dirty="0">
                <a:cs typeface="B Nazanin" pitchFamily="2" charset="-78"/>
              </a:rPr>
              <a:t>پوشش اتکایی ابزار کاهش ریسک است که در دسترس شرکت‌های تضمین قرار دارد. </a:t>
            </a:r>
          </a:p>
          <a:p>
            <a:pPr algn="r" rtl="1">
              <a:lnSpc>
                <a:spcPct val="200000"/>
              </a:lnSpc>
            </a:pPr>
            <a:r>
              <a:rPr lang="fa-IR" sz="2400" dirty="0">
                <a:cs typeface="B Nazanin" pitchFamily="2" charset="-78"/>
              </a:rPr>
              <a:t> این پوشش ظرفیت اضافی برای پیمانکار و کارفرما ایجاد نمی‌کند. </a:t>
            </a:r>
          </a:p>
          <a:p>
            <a:pPr algn="r" rtl="1">
              <a:lnSpc>
                <a:spcPct val="200000"/>
              </a:lnSpc>
            </a:pPr>
            <a:r>
              <a:rPr lang="fa-IR" sz="2400" dirty="0">
                <a:cs typeface="B Nazanin" pitchFamily="2" charset="-78"/>
              </a:rPr>
              <a:t>قراردادهای اتکایی مورد استفاده به دو دسته تقسیم می‌شوند: </a:t>
            </a:r>
            <a:r>
              <a:rPr lang="fa-IR" sz="2400" dirty="0">
                <a:solidFill>
                  <a:srgbClr val="FF0000"/>
                </a:solidFill>
                <a:cs typeface="B Nazanin" pitchFamily="2" charset="-78"/>
              </a:rPr>
              <a:t>نسبی و مازاد خسارت</a:t>
            </a:r>
            <a:r>
              <a:rPr lang="fa-IR" sz="2400" dirty="0">
                <a:cs typeface="B Nazanin" pitchFamily="2" charset="-78"/>
              </a:rPr>
              <a:t>. </a:t>
            </a:r>
            <a:endParaRPr lang="en-US" sz="2400" dirty="0">
              <a:cs typeface="B Nazanin" pitchFamily="2" charset="-78"/>
            </a:endParaRP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AEE18DB5-ECA6-4C52-A486-00B349BDE162}" type="slidenum">
              <a:rPr lang="en-US" altLang="en-US" smtClean="0"/>
              <a:pPr>
                <a:defRPr/>
              </a:pPr>
              <a:t>33</a:t>
            </a:fld>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086600" cy="533400"/>
          </a:xfrm>
        </p:spPr>
        <p:txBody>
          <a:bodyPr>
            <a:normAutofit/>
          </a:bodyPr>
          <a:lstStyle/>
          <a:p>
            <a:pPr algn="ctr" rtl="1"/>
            <a:r>
              <a:rPr lang="en-US" sz="3200" b="1" dirty="0">
                <a:solidFill>
                  <a:schemeClr val="tx1"/>
                </a:solidFill>
                <a:cs typeface="B Mitra" pitchFamily="2" charset="-78"/>
              </a:rPr>
              <a:t>Reinsurance cover</a:t>
            </a:r>
          </a:p>
        </p:txBody>
      </p:sp>
      <p:sp>
        <p:nvSpPr>
          <p:cNvPr id="3" name="Content Placeholder 2"/>
          <p:cNvSpPr>
            <a:spLocks noGrp="1"/>
          </p:cNvSpPr>
          <p:nvPr>
            <p:ph idx="1"/>
          </p:nvPr>
        </p:nvSpPr>
        <p:spPr>
          <a:xfrm>
            <a:off x="228600" y="1600200"/>
            <a:ext cx="7772400" cy="4525963"/>
          </a:xfrm>
        </p:spPr>
        <p:txBody>
          <a:bodyPr>
            <a:normAutofit/>
          </a:bodyPr>
          <a:lstStyle/>
          <a:p>
            <a:pPr algn="l">
              <a:lnSpc>
                <a:spcPct val="200000"/>
              </a:lnSpc>
            </a:pPr>
            <a:r>
              <a:rPr lang="en-US" sz="1600" dirty="0">
                <a:cs typeface="B Nazanin" pitchFamily="2" charset="-78"/>
              </a:rPr>
              <a:t>Surety bond companies use reinsurance to increase their Surety bond capacity and exposure to risks.</a:t>
            </a:r>
          </a:p>
          <a:p>
            <a:pPr algn="l">
              <a:lnSpc>
                <a:spcPct val="200000"/>
              </a:lnSpc>
            </a:pPr>
            <a:r>
              <a:rPr lang="en-US" sz="1600" dirty="0">
                <a:cs typeface="B Nazanin" pitchFamily="2" charset="-78"/>
              </a:rPr>
              <a:t>Reliance coverage is a risk mitigation tool available to insurance companies.</a:t>
            </a:r>
          </a:p>
          <a:p>
            <a:pPr algn="l">
              <a:lnSpc>
                <a:spcPct val="200000"/>
              </a:lnSpc>
            </a:pPr>
            <a:r>
              <a:rPr lang="en-US" sz="1600" dirty="0">
                <a:cs typeface="B Nazanin" pitchFamily="2" charset="-78"/>
              </a:rPr>
              <a:t>This coverage does not create additional capacity for the contractor and the employer.</a:t>
            </a:r>
          </a:p>
          <a:p>
            <a:pPr algn="l">
              <a:lnSpc>
                <a:spcPct val="200000"/>
              </a:lnSpc>
            </a:pPr>
            <a:r>
              <a:rPr lang="en-US" sz="1600" dirty="0">
                <a:cs typeface="B Nazanin" pitchFamily="2" charset="-78"/>
              </a:rPr>
              <a:t>The reinsurance contracts used are divided into two categories: relative and excess damages.</a:t>
            </a: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AEE18DB5-ECA6-4C52-A486-00B349BDE162}" type="slidenum">
              <a:rPr lang="en-US" altLang="en-US" smtClean="0"/>
              <a:pPr>
                <a:defRPr/>
              </a:pPr>
              <a:t>34</a:t>
            </a:fld>
            <a:endParaRPr lang="en-US" altLang="en-US"/>
          </a:p>
        </p:txBody>
      </p:sp>
    </p:spTree>
    <p:extLst>
      <p:ext uri="{BB962C8B-B14F-4D97-AF65-F5344CB8AC3E}">
        <p14:creationId xmlns:p14="http://schemas.microsoft.com/office/powerpoint/2010/main" val="2472208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772400" cy="533400"/>
          </a:xfrm>
        </p:spPr>
        <p:txBody>
          <a:bodyPr>
            <a:noAutofit/>
          </a:bodyPr>
          <a:lstStyle/>
          <a:p>
            <a:pPr algn="ctr" rtl="1"/>
            <a:r>
              <a:rPr lang="fa-IR" sz="1800" b="1" dirty="0">
                <a:solidFill>
                  <a:schemeClr val="tx1"/>
                </a:solidFill>
                <a:cs typeface="B Mitra" pitchFamily="2" charset="-78"/>
              </a:rPr>
              <a:t>ضمانت‌نامه مشترک</a:t>
            </a:r>
            <a:br>
              <a:rPr lang="en-US" sz="1800" b="1" dirty="0">
                <a:solidFill>
                  <a:schemeClr val="tx1"/>
                </a:solidFill>
                <a:cs typeface="B Mitra" pitchFamily="2" charset="-78"/>
              </a:rPr>
            </a:br>
            <a:r>
              <a:rPr lang="en-US" sz="1800" b="1" dirty="0">
                <a:solidFill>
                  <a:schemeClr val="tx1"/>
                </a:solidFill>
                <a:cs typeface="B Mitra" pitchFamily="2" charset="-78"/>
              </a:rPr>
              <a:t>Joint Surety bond</a:t>
            </a:r>
            <a:endParaRPr lang="en-US" sz="1800" dirty="0">
              <a:solidFill>
                <a:schemeClr val="tx1"/>
              </a:solidFill>
              <a:cs typeface="B Mitra" pitchFamily="2" charset="-78"/>
            </a:endParaRPr>
          </a:p>
        </p:txBody>
      </p:sp>
      <p:sp>
        <p:nvSpPr>
          <p:cNvPr id="3" name="Content Placeholder 2"/>
          <p:cNvSpPr>
            <a:spLocks noGrp="1"/>
          </p:cNvSpPr>
          <p:nvPr>
            <p:ph idx="1"/>
          </p:nvPr>
        </p:nvSpPr>
        <p:spPr>
          <a:xfrm>
            <a:off x="228600" y="1371600"/>
            <a:ext cx="7391400" cy="5181599"/>
          </a:xfrm>
        </p:spPr>
        <p:txBody>
          <a:bodyPr>
            <a:normAutofit/>
          </a:bodyPr>
          <a:lstStyle/>
          <a:p>
            <a:pPr algn="just" rtl="1">
              <a:lnSpc>
                <a:spcPct val="150000"/>
              </a:lnSpc>
            </a:pPr>
            <a:r>
              <a:rPr lang="fa-IR" sz="1800" dirty="0">
                <a:cs typeface="B Nazanin" pitchFamily="2" charset="-78"/>
              </a:rPr>
              <a:t>در ضمانت‌نامه مشترک دو یا چند شرکت بیمه یا شرکت تضمین با هم یک ضمانت‌نامه را صادر می‌کنند. </a:t>
            </a:r>
            <a:endParaRPr lang="en-US" sz="1800" dirty="0">
              <a:cs typeface="B Nazanin" pitchFamily="2" charset="-78"/>
            </a:endParaRPr>
          </a:p>
          <a:p>
            <a:pPr algn="just">
              <a:lnSpc>
                <a:spcPct val="150000"/>
              </a:lnSpc>
            </a:pPr>
            <a:r>
              <a:rPr lang="en-US" sz="1800" dirty="0">
                <a:cs typeface="B Nazanin" pitchFamily="2" charset="-78"/>
              </a:rPr>
              <a:t>In a joint Surety bond, two or more insurance companies or Surety bond companies issue a Surety bond together.</a:t>
            </a:r>
            <a:endParaRPr lang="fa-IR" sz="1800" dirty="0">
              <a:cs typeface="B Nazanin" pitchFamily="2" charset="-78"/>
            </a:endParaRPr>
          </a:p>
          <a:p>
            <a:pPr algn="just" rtl="1">
              <a:lnSpc>
                <a:spcPct val="150000"/>
              </a:lnSpc>
            </a:pPr>
            <a:r>
              <a:rPr lang="fa-IR" sz="1800" dirty="0">
                <a:cs typeface="B Nazanin" pitchFamily="2" charset="-78"/>
              </a:rPr>
              <a:t>هنگامی که یک ضمانت‌نامه به صورت مشترک صادر می‌شود شرکت تضمین لیدر مسئول مدیریت حساب‌ها و خسارت‌های احتمالی است. </a:t>
            </a:r>
            <a:endParaRPr lang="en-US" sz="1800" dirty="0">
              <a:cs typeface="B Nazanin" pitchFamily="2" charset="-78"/>
            </a:endParaRPr>
          </a:p>
          <a:p>
            <a:pPr algn="just">
              <a:lnSpc>
                <a:spcPct val="150000"/>
              </a:lnSpc>
            </a:pPr>
            <a:r>
              <a:rPr lang="en-US" sz="1800" dirty="0">
                <a:cs typeface="B Nazanin" pitchFamily="2" charset="-78"/>
              </a:rPr>
              <a:t>When a Surety bond is issued jointly, Leader Surety bond Company is responsible for managing the accounts and possible losses.</a:t>
            </a: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AEE18DB5-ECA6-4C52-A486-00B349BDE162}" type="slidenum">
              <a:rPr lang="en-US" altLang="en-US" smtClean="0"/>
              <a:pPr>
                <a:defRPr/>
              </a:pPr>
              <a:t>35</a:t>
            </a:fld>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010400" cy="609600"/>
          </a:xfrm>
        </p:spPr>
        <p:txBody>
          <a:bodyPr>
            <a:normAutofit/>
          </a:bodyPr>
          <a:lstStyle/>
          <a:p>
            <a:pPr algn="ctr" rtl="1"/>
            <a:r>
              <a:rPr lang="fa-IR" sz="1600" b="1" dirty="0">
                <a:solidFill>
                  <a:schemeClr val="tx1"/>
                </a:solidFill>
                <a:cs typeface="B Mitra" pitchFamily="2" charset="-78"/>
              </a:rPr>
              <a:t>مقررات توانگری </a:t>
            </a:r>
            <a:r>
              <a:rPr lang="en-US" sz="1600" b="1" dirty="0">
                <a:solidFill>
                  <a:schemeClr val="tx1"/>
                </a:solidFill>
                <a:cs typeface="B Mitra" pitchFamily="2" charset="-78"/>
              </a:rPr>
              <a:t>II</a:t>
            </a:r>
            <a:r>
              <a:rPr lang="fa-IR" sz="1600" b="1" dirty="0">
                <a:solidFill>
                  <a:schemeClr val="tx1"/>
                </a:solidFill>
                <a:cs typeface="B Mitra" pitchFamily="2" charset="-78"/>
              </a:rPr>
              <a:t> در خصوص ضمانت‌نامه</a:t>
            </a:r>
            <a:br>
              <a:rPr lang="en-US" sz="1600" b="1" dirty="0">
                <a:solidFill>
                  <a:schemeClr val="tx1"/>
                </a:solidFill>
                <a:cs typeface="B Mitra" pitchFamily="2" charset="-78"/>
              </a:rPr>
            </a:br>
            <a:r>
              <a:rPr lang="en-US" sz="1600" b="1" dirty="0">
                <a:solidFill>
                  <a:schemeClr val="tx1"/>
                </a:solidFill>
                <a:cs typeface="B Mitra" pitchFamily="2" charset="-78"/>
              </a:rPr>
              <a:t>Wealth Rules II on Surety bond</a:t>
            </a:r>
          </a:p>
        </p:txBody>
      </p:sp>
      <p:sp>
        <p:nvSpPr>
          <p:cNvPr id="3" name="Content Placeholder 2"/>
          <p:cNvSpPr>
            <a:spLocks noGrp="1"/>
          </p:cNvSpPr>
          <p:nvPr>
            <p:ph idx="1"/>
          </p:nvPr>
        </p:nvSpPr>
        <p:spPr/>
        <p:txBody>
          <a:bodyPr/>
          <a:lstStyle/>
          <a:p>
            <a:pPr algn="r" rtl="1"/>
            <a:r>
              <a:rPr lang="fa-IR" sz="2400" dirty="0">
                <a:cs typeface="B Nazanin" pitchFamily="2" charset="-78"/>
              </a:rPr>
              <a:t>این مقررات، ضمانت‌نامه را به عنوان یک ریسک سیستمی که می‌تواند خسارت‌های فاجعه‌آمیز تولید کند، در نظر می‌گیرد. </a:t>
            </a:r>
            <a:endParaRPr lang="en-US" sz="2400" dirty="0">
              <a:cs typeface="B Nazanin" pitchFamily="2" charset="-78"/>
            </a:endParaRPr>
          </a:p>
          <a:p>
            <a:pPr algn="l"/>
            <a:r>
              <a:rPr lang="en-US" sz="1800" dirty="0">
                <a:cs typeface="B Nazanin" pitchFamily="2" charset="-78"/>
              </a:rPr>
              <a:t>These regulations treat Surety bond as a systemic risk that could result in catastrophic damage.</a:t>
            </a:r>
          </a:p>
          <a:p>
            <a:pPr algn="r" rtl="1"/>
            <a:endParaRPr lang="en-US" sz="2400" dirty="0">
              <a:cs typeface="B Nazanin" pitchFamily="2" charset="-78"/>
            </a:endParaRPr>
          </a:p>
          <a:p>
            <a:pPr algn="r" rtl="1">
              <a:buNone/>
            </a:pPr>
            <a:endParaRPr lang="en-US" sz="2400" dirty="0">
              <a:cs typeface="B Nazanin" pitchFamily="2" charset="-78"/>
            </a:endParaRP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AEE18DB5-ECA6-4C52-A486-00B349BDE162}" type="slidenum">
              <a:rPr lang="en-US" altLang="en-US" smtClean="0"/>
              <a:pPr>
                <a:defRPr/>
              </a:pPr>
              <a:t>36</a:t>
            </a:fld>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57" y="146196"/>
            <a:ext cx="7239000" cy="463404"/>
          </a:xfrm>
        </p:spPr>
        <p:txBody>
          <a:bodyPr>
            <a:normAutofit fontScale="90000"/>
          </a:bodyPr>
          <a:lstStyle/>
          <a:p>
            <a:pPr algn="ctr" rtl="1"/>
            <a:r>
              <a:rPr lang="fa-IR" sz="1600" b="1" dirty="0">
                <a:solidFill>
                  <a:schemeClr val="tx1"/>
                </a:solidFill>
                <a:cs typeface="B Mitra" pitchFamily="2" charset="-78"/>
              </a:rPr>
              <a:t>جمع‌بندی</a:t>
            </a:r>
            <a:br>
              <a:rPr lang="en-US" sz="1600" b="1" dirty="0">
                <a:solidFill>
                  <a:schemeClr val="tx1"/>
                </a:solidFill>
                <a:cs typeface="B Mitra" pitchFamily="2" charset="-78"/>
              </a:rPr>
            </a:br>
            <a:r>
              <a:rPr lang="en-US" sz="1600" b="1" dirty="0">
                <a:solidFill>
                  <a:schemeClr val="tx1"/>
                </a:solidFill>
                <a:cs typeface="B Mitra" pitchFamily="2" charset="-78"/>
              </a:rPr>
              <a:t>Conclusion</a:t>
            </a:r>
            <a:endParaRPr lang="en-US" sz="3600" b="1" dirty="0">
              <a:solidFill>
                <a:schemeClr val="tx1"/>
              </a:solidFill>
              <a:cs typeface="B Mitra" pitchFamily="2" charset="-78"/>
            </a:endParaRPr>
          </a:p>
        </p:txBody>
      </p:sp>
      <p:sp>
        <p:nvSpPr>
          <p:cNvPr id="3" name="Content Placeholder 2"/>
          <p:cNvSpPr>
            <a:spLocks noGrp="1"/>
          </p:cNvSpPr>
          <p:nvPr>
            <p:ph idx="1"/>
          </p:nvPr>
        </p:nvSpPr>
        <p:spPr>
          <a:xfrm>
            <a:off x="482991" y="685800"/>
            <a:ext cx="7239000" cy="4846320"/>
          </a:xfrm>
        </p:spPr>
        <p:txBody>
          <a:bodyPr>
            <a:normAutofit/>
          </a:bodyPr>
          <a:lstStyle/>
          <a:p>
            <a:pPr algn="just" rtl="1"/>
            <a:r>
              <a:rPr lang="fa-IR" sz="1600" dirty="0">
                <a:cs typeface="B Nazanin" pitchFamily="2" charset="-78"/>
              </a:rPr>
              <a:t>شرکت‌های صادرکننده ضمانت‌نامه، باید </a:t>
            </a:r>
            <a:r>
              <a:rPr lang="fa-IR" sz="1600" dirty="0">
                <a:solidFill>
                  <a:srgbClr val="FF0000"/>
                </a:solidFill>
                <a:cs typeface="B Nazanin" pitchFamily="2" charset="-78"/>
              </a:rPr>
              <a:t>نیروهای انسانی متخصص </a:t>
            </a:r>
            <a:r>
              <a:rPr lang="fa-IR" sz="1600" dirty="0">
                <a:cs typeface="B Nazanin" pitchFamily="2" charset="-78"/>
              </a:rPr>
              <a:t>در این حوزه داشته باشند تا بتوانند صلاحیت ضمانتخواه را تأیید و ضمانت‌نامه را صادر نمایند.</a:t>
            </a:r>
            <a:endParaRPr lang="en-US" sz="1600" dirty="0">
              <a:cs typeface="B Nazanin" pitchFamily="2" charset="-78"/>
            </a:endParaRPr>
          </a:p>
          <a:p>
            <a:pPr algn="just"/>
            <a:r>
              <a:rPr lang="en-US" sz="1600" dirty="0">
                <a:cs typeface="B Nazanin" pitchFamily="2" charset="-78"/>
              </a:rPr>
              <a:t>Surety bond companies must have specialized human resources in order to verify the eligibility of the surety and issue the Surety bond.</a:t>
            </a:r>
            <a:endParaRPr lang="fa-IR" sz="1600" dirty="0">
              <a:cs typeface="B Nazanin" pitchFamily="2" charset="-78"/>
            </a:endParaRPr>
          </a:p>
          <a:p>
            <a:pPr algn="just" rtl="1"/>
            <a:endParaRPr lang="en-US" sz="1600" dirty="0">
              <a:cs typeface="B Nazanin" pitchFamily="2" charset="-78"/>
            </a:endParaRPr>
          </a:p>
          <a:p>
            <a:pPr algn="just" rtl="1"/>
            <a:r>
              <a:rPr lang="fa-IR" sz="1600" dirty="0">
                <a:cs typeface="B Nazanin" pitchFamily="2" charset="-78"/>
              </a:rPr>
              <a:t> صادرکنندگان ضمانت‌نامه وظیفه بسیار سختی در خصوص </a:t>
            </a:r>
            <a:r>
              <a:rPr lang="fa-IR" sz="1600" dirty="0">
                <a:solidFill>
                  <a:srgbClr val="FF0000"/>
                </a:solidFill>
                <a:cs typeface="B Nazanin" pitchFamily="2" charset="-78"/>
              </a:rPr>
              <a:t>ارزیابی قدرت</a:t>
            </a:r>
            <a:r>
              <a:rPr lang="fa-IR" sz="1600" dirty="0">
                <a:cs typeface="B Nazanin" pitchFamily="2" charset="-78"/>
              </a:rPr>
              <a:t> </a:t>
            </a:r>
            <a:r>
              <a:rPr lang="fa-IR" sz="1600" dirty="0">
                <a:solidFill>
                  <a:srgbClr val="FF0000"/>
                </a:solidFill>
                <a:cs typeface="B Nazanin" pitchFamily="2" charset="-78"/>
              </a:rPr>
              <a:t>یک شرکت</a:t>
            </a:r>
            <a:r>
              <a:rPr lang="fa-IR" sz="1600" dirty="0">
                <a:cs typeface="B Nazanin" pitchFamily="2" charset="-78"/>
              </a:rPr>
              <a:t> ضمانتخواه از منظر پیش‌بینی سود در کارهای ناتمام و تحلیل سیستم‌های هزینه پیمانکار، الگوهای صورتحساب، تکمیل به موقع و احتمال سودآوری دارند. </a:t>
            </a:r>
          </a:p>
          <a:p>
            <a:pPr algn="just"/>
            <a:r>
              <a:rPr lang="en-US" sz="1600" dirty="0">
                <a:cs typeface="B Nazanin" pitchFamily="2" charset="-78"/>
              </a:rPr>
              <a:t>Surety bond issuers have a very difficult task in assessing the strength of a Surety bond company in terms of forecasting profits in unfinished business and analyzing contractor cost systems, billing patterns, timely completion, and profitability.</a:t>
            </a:r>
            <a:endParaRPr lang="fa-IR" sz="1600" dirty="0">
              <a:cs typeface="B Nazanin" pitchFamily="2" charset="-78"/>
            </a:endParaRPr>
          </a:p>
          <a:p>
            <a:pPr algn="just" rtl="1"/>
            <a:r>
              <a:rPr lang="fa-IR" sz="1600" dirty="0">
                <a:cs typeface="B Nazanin" pitchFamily="2" charset="-78"/>
              </a:rPr>
              <a:t>پس از ابلاغ مقررات و ضوابط مربوط به تأسیس و فعالیت مؤسسات تضمین یکی از چالش‌هایی که این مؤسسات با آن مواجهند نحوه قیمت گذاری و تایید صلاحیت ضمانتخواه است.</a:t>
            </a:r>
            <a:endParaRPr lang="en-US" sz="1600" dirty="0">
              <a:cs typeface="B Nazanin" pitchFamily="2" charset="-78"/>
            </a:endParaRPr>
          </a:p>
          <a:p>
            <a:pPr algn="just"/>
            <a:r>
              <a:rPr lang="en-US" sz="1600" dirty="0">
                <a:cs typeface="B Nazanin" pitchFamily="2" charset="-78"/>
              </a:rPr>
              <a:t>After announcing the rules and regulations related to the establishment and operation of Surety bond institutions, one of the challenges that these institutions face is how to price and certify the Surety bond.</a:t>
            </a:r>
            <a:endParaRPr lang="fa-IR" sz="1600" dirty="0">
              <a:cs typeface="B Nazanin" pitchFamily="2" charset="-78"/>
            </a:endParaRPr>
          </a:p>
          <a:p>
            <a:pPr algn="just" rtl="1"/>
            <a:endParaRPr lang="en-US" sz="1600" dirty="0">
              <a:cs typeface="B Nazanin" pitchFamily="2" charset="-78"/>
            </a:endParaRPr>
          </a:p>
          <a:p>
            <a:pPr algn="just" rtl="1"/>
            <a:endParaRPr lang="en-US" sz="1600" dirty="0">
              <a:cs typeface="B Nazanin" pitchFamily="2" charset="-78"/>
            </a:endParaRPr>
          </a:p>
          <a:p>
            <a:pPr algn="just" rtl="1"/>
            <a:endParaRPr lang="en-US" sz="1600" dirty="0">
              <a:cs typeface="B Nazanin" pitchFamily="2" charset="-78"/>
            </a:endParaRP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054AA750-49E4-4C6B-AECA-2F91F47E2B66}" type="slidenum">
              <a:rPr lang="en-US" altLang="en-US" smtClean="0"/>
              <a:pPr>
                <a:defRPr/>
              </a:pPr>
              <a:t>37</a:t>
            </a:fld>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lstStyle/>
          <a:p>
            <a:pPr algn="ctr" rtl="1"/>
            <a:r>
              <a:rPr lang="en-US" dirty="0">
                <a:solidFill>
                  <a:schemeClr val="tx1"/>
                </a:solidFill>
              </a:rPr>
              <a:t>SWOT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17327517"/>
              </p:ext>
            </p:extLst>
          </p:nvPr>
        </p:nvGraphicFramePr>
        <p:xfrm>
          <a:off x="0" y="1600200"/>
          <a:ext cx="8229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054AA750-49E4-4C6B-AECA-2F91F47E2B66}" type="slidenum">
              <a:rPr lang="en-US" altLang="en-US" smtClean="0"/>
              <a:pPr>
                <a:defRPr/>
              </a:pPr>
              <a:t>38</a:t>
            </a:fld>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7239000" cy="838200"/>
          </a:xfrm>
        </p:spPr>
        <p:txBody>
          <a:bodyPr>
            <a:normAutofit fontScale="90000"/>
          </a:bodyPr>
          <a:lstStyle/>
          <a:p>
            <a:pPr algn="ctr" rtl="1"/>
            <a:r>
              <a:rPr lang="en-US" sz="1800" dirty="0">
                <a:solidFill>
                  <a:schemeClr val="tx1"/>
                </a:solidFill>
              </a:rPr>
              <a:t>SWOT</a:t>
            </a:r>
            <a:br>
              <a:rPr lang="en-US" sz="2000" dirty="0">
                <a:solidFill>
                  <a:schemeClr val="tx1"/>
                </a:solidFill>
              </a:rPr>
            </a:br>
            <a:endParaRPr lang="en-US"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58882232"/>
              </p:ext>
            </p:extLst>
          </p:nvPr>
        </p:nvGraphicFramePr>
        <p:xfrm>
          <a:off x="0" y="1600200"/>
          <a:ext cx="8229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054AA750-49E4-4C6B-AECA-2F91F47E2B66}" type="slidenum">
              <a:rPr lang="en-US" altLang="en-US" smtClean="0"/>
              <a:pPr>
                <a:defRPr/>
              </a:pPr>
              <a:t>39</a:t>
            </a:fld>
            <a:endParaRPr lang="en-US" altLang="en-US"/>
          </a:p>
        </p:txBody>
      </p:sp>
    </p:spTree>
    <p:extLst>
      <p:ext uri="{BB962C8B-B14F-4D97-AF65-F5344CB8AC3E}">
        <p14:creationId xmlns:p14="http://schemas.microsoft.com/office/powerpoint/2010/main" val="1996096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lstStyle/>
          <a:p>
            <a:pPr algn="ctr" rtl="1"/>
            <a:r>
              <a:rPr lang="fa-IR" sz="4000" b="1" dirty="0">
                <a:solidFill>
                  <a:schemeClr val="tx1"/>
                </a:solidFill>
                <a:cs typeface="B Nazanin" pitchFamily="2" charset="-78"/>
              </a:rPr>
              <a:t>ضمانت‌نامه</a:t>
            </a:r>
            <a:endParaRPr lang="en-US" sz="4000" b="1" dirty="0">
              <a:solidFill>
                <a:schemeClr val="tx1"/>
              </a:solidFill>
            </a:endParaRPr>
          </a:p>
        </p:txBody>
      </p:sp>
      <p:sp>
        <p:nvSpPr>
          <p:cNvPr id="3" name="Content Placeholder 2"/>
          <p:cNvSpPr>
            <a:spLocks noGrp="1"/>
          </p:cNvSpPr>
          <p:nvPr>
            <p:ph idx="1"/>
          </p:nvPr>
        </p:nvSpPr>
        <p:spPr/>
        <p:txBody>
          <a:bodyPr/>
          <a:lstStyle/>
          <a:p>
            <a:pPr algn="just" rtl="1"/>
            <a:r>
              <a:rPr lang="fa-IR" sz="2200" dirty="0">
                <a:cs typeface="B Nazanin" pitchFamily="2" charset="-78"/>
              </a:rPr>
              <a:t>ضمانت‌نامه از حیث مرجع صدور به دو نوع تقسیم می‌شود:</a:t>
            </a:r>
            <a:endParaRPr lang="en-US" sz="2200" dirty="0">
              <a:cs typeface="B Nazanin" pitchFamily="2" charset="-78"/>
            </a:endParaRPr>
          </a:p>
          <a:p>
            <a:pPr algn="just" rtl="1"/>
            <a:r>
              <a:rPr lang="fa-IR" sz="2200" dirty="0">
                <a:cs typeface="B Nazanin" pitchFamily="2" charset="-78"/>
              </a:rPr>
              <a:t>الف) ضمانت‌نامه­ بانکی: که توسط بانکها و مؤسسات مالی و اعتباری دارای مجوز صادر می‌شود. ضمانت‌نامه‌های بانکی مبتنی بر تقاضا هستند. بانک‌ها اساساً تمایل دارند که ضمانت‌نامه بدون قید و شرط صادر کنند.</a:t>
            </a:r>
            <a:endParaRPr lang="en-US" sz="2200" dirty="0">
              <a:cs typeface="B Nazanin" pitchFamily="2" charset="-78"/>
            </a:endParaRPr>
          </a:p>
          <a:p>
            <a:pPr algn="just" rtl="1"/>
            <a:r>
              <a:rPr lang="fa-IR" sz="2200" dirty="0">
                <a:cs typeface="B Nazanin" pitchFamily="2" charset="-78"/>
              </a:rPr>
              <a:t>ب) ضمانت‌نامه­ بیمه‌ای: که توسط شرکت‌های بیمه (یا تضمین) صادر می‌شوند و به طور گسترده‌ای در حوزه ساخت‌و‌ساز مورد استفاده قرار می‌گیرند. این ضمانت‌نامه‌ها مشروط هستند.</a:t>
            </a:r>
            <a:endParaRPr lang="en-US" sz="2200" dirty="0">
              <a:cs typeface="B Nazanin" pitchFamily="2" charset="-78"/>
            </a:endParaRPr>
          </a:p>
          <a:p>
            <a:pPr algn="just" rtl="1"/>
            <a:r>
              <a:rPr lang="ar-SA" sz="2200" dirty="0">
                <a:solidFill>
                  <a:srgbClr val="FF0000"/>
                </a:solidFill>
                <a:cs typeface="B Nazanin" pitchFamily="2" charset="-78"/>
              </a:rPr>
              <a:t>تعهد بانک ضامن </a:t>
            </a:r>
            <a:r>
              <a:rPr lang="ar-SA" sz="2200" dirty="0">
                <a:cs typeface="B Nazanin" pitchFamily="2" charset="-78"/>
              </a:rPr>
              <a:t>در مواجه با درخواست اجرای ضمانت‌نامه </a:t>
            </a:r>
            <a:r>
              <a:rPr lang="ar-SA" sz="2200" dirty="0">
                <a:solidFill>
                  <a:srgbClr val="FF0000"/>
                </a:solidFill>
                <a:cs typeface="B Nazanin" pitchFamily="2" charset="-78"/>
              </a:rPr>
              <a:t>همیشه و در همه حال یک تعهد پولی است</a:t>
            </a:r>
            <a:r>
              <a:rPr lang="ar-SA" sz="2200" dirty="0">
                <a:cs typeface="B Nazanin" pitchFamily="2" charset="-78"/>
              </a:rPr>
              <a:t> صرف‌نظر از این‌که تعهد مورد تضمین خود پولی یا غیر پولی باشد؛ در‌حالی‌که </a:t>
            </a:r>
            <a:r>
              <a:rPr lang="ar-SA" sz="2200" dirty="0">
                <a:solidFill>
                  <a:srgbClr val="FF0000"/>
                </a:solidFill>
                <a:cs typeface="B Nazanin" pitchFamily="2" charset="-78"/>
              </a:rPr>
              <a:t>شرکت تضمین </a:t>
            </a:r>
            <a:r>
              <a:rPr lang="ar-SA" sz="2200" dirty="0">
                <a:cs typeface="B Nazanin" pitchFamily="2" charset="-78"/>
              </a:rPr>
              <a:t>همیشه و در همه حال وجهی را به متع</a:t>
            </a:r>
            <a:r>
              <a:rPr lang="fa-IR" sz="2200" dirty="0">
                <a:cs typeface="B Nazanin" pitchFamily="2" charset="-78"/>
              </a:rPr>
              <a:t>ه</a:t>
            </a:r>
            <a:r>
              <a:rPr lang="ar-SA" sz="2200" dirty="0">
                <a:cs typeface="B Nazanin" pitchFamily="2" charset="-78"/>
              </a:rPr>
              <a:t>د‌له پرداخت نمی‌نماید بلکه </a:t>
            </a:r>
            <a:r>
              <a:rPr lang="ar-SA" sz="2200" dirty="0">
                <a:solidFill>
                  <a:srgbClr val="FF0000"/>
                </a:solidFill>
                <a:cs typeface="B Nazanin" pitchFamily="2" charset="-78"/>
              </a:rPr>
              <a:t>غالباً همان تعهد را به واسطه به‌کارگیری شخص دیگری غیر از متعهد و با هزینه خود به اتمام می‌رساند.</a:t>
            </a:r>
            <a:endParaRPr lang="en-US" sz="2200" dirty="0">
              <a:solidFill>
                <a:srgbClr val="FF0000"/>
              </a:solidFill>
              <a:cs typeface="B Nazanin" pitchFamily="2" charset="-78"/>
            </a:endParaRP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054AA750-49E4-4C6B-AECA-2F91F47E2B66}" type="slidenum">
              <a:rPr lang="en-US" altLang="en-US" smtClean="0"/>
              <a:pPr>
                <a:defRPr/>
              </a:pPr>
              <a:t>4</a:t>
            </a:fld>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5638800"/>
            <a:ext cx="228600" cy="349250"/>
          </a:xfrm>
          <a:prstGeom prst="rect">
            <a:avLst/>
          </a:prstGeom>
        </p:spPr>
        <p:txBody>
          <a:bodyPr/>
          <a:lstStyle/>
          <a:p>
            <a:pPr>
              <a:defRPr/>
            </a:pPr>
            <a:r>
              <a:rPr lang="fa-IR" altLang="en-US" sz="1600" dirty="0">
                <a:solidFill>
                  <a:schemeClr val="bg1"/>
                </a:solidFill>
                <a:cs typeface="B Zar" pitchFamily="2" charset="-78"/>
              </a:rPr>
              <a:t>7</a:t>
            </a:r>
            <a:endParaRPr lang="en-US" altLang="en-US" dirty="0">
              <a:solidFill>
                <a:schemeClr val="bg1"/>
              </a:solidFill>
              <a:cs typeface="B Zar" pitchFamily="2" charset="-78"/>
            </a:endParaRPr>
          </a:p>
        </p:txBody>
      </p:sp>
      <p:sp>
        <p:nvSpPr>
          <p:cNvPr id="5" name="Rectangle 4"/>
          <p:cNvSpPr/>
          <p:nvPr/>
        </p:nvSpPr>
        <p:spPr>
          <a:xfrm>
            <a:off x="914400" y="2743200"/>
            <a:ext cx="6934200"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a-IR" sz="72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cs typeface="B Titr" panose="00000700000000000000" pitchFamily="2" charset="-78"/>
              </a:rPr>
              <a:t>با سپاس از توجه شما</a:t>
            </a:r>
            <a:endParaRPr lang="en-US" sz="72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cs typeface="B Titr" panose="00000700000000000000" pitchFamily="2" charset="-78"/>
            </a:endParaRPr>
          </a:p>
          <a:p>
            <a:pPr algn="ctr"/>
            <a:r>
              <a:rPr lang="en-US" sz="72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cs typeface="B Titr" panose="00000700000000000000" pitchFamily="2" charset="-78"/>
              </a:rPr>
              <a:t>Thank you for your attention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lstStyle/>
          <a:p>
            <a:pPr algn="ctr" rtl="1"/>
            <a:r>
              <a:rPr lang="fa-IR" sz="4000" b="1" dirty="0">
                <a:solidFill>
                  <a:schemeClr val="tx1"/>
                </a:solidFill>
                <a:cs typeface="B Nazanin" pitchFamily="2" charset="-78"/>
              </a:rPr>
              <a:t>ضمانت‌نامه</a:t>
            </a:r>
            <a:r>
              <a:rPr lang="en-US" sz="4000" b="1" dirty="0">
                <a:solidFill>
                  <a:schemeClr val="tx1"/>
                </a:solidFill>
                <a:cs typeface="B Nazanin" pitchFamily="2" charset="-78"/>
              </a:rPr>
              <a:t>Surety bond</a:t>
            </a:r>
            <a:endParaRPr lang="en-US" sz="4000" b="1" dirty="0">
              <a:solidFill>
                <a:schemeClr val="tx1"/>
              </a:solidFill>
            </a:endParaRPr>
          </a:p>
        </p:txBody>
      </p:sp>
      <p:sp>
        <p:nvSpPr>
          <p:cNvPr id="3" name="Content Placeholder 2"/>
          <p:cNvSpPr>
            <a:spLocks noGrp="1"/>
          </p:cNvSpPr>
          <p:nvPr>
            <p:ph idx="1"/>
          </p:nvPr>
        </p:nvSpPr>
        <p:spPr/>
        <p:txBody>
          <a:bodyPr>
            <a:normAutofit fontScale="77500" lnSpcReduction="20000"/>
          </a:bodyPr>
          <a:lstStyle/>
          <a:p>
            <a:pPr algn="just"/>
            <a:r>
              <a:rPr lang="en-US" sz="2200" dirty="0">
                <a:cs typeface="B Nazanin" pitchFamily="2" charset="-78"/>
              </a:rPr>
              <a:t>The Surety bond is divided into two types in terms of issuing authority:</a:t>
            </a:r>
          </a:p>
          <a:p>
            <a:pPr algn="just"/>
            <a:endParaRPr lang="en-US" sz="2200" dirty="0">
              <a:cs typeface="B Nazanin" pitchFamily="2" charset="-78"/>
            </a:endParaRPr>
          </a:p>
          <a:p>
            <a:pPr algn="just"/>
            <a:r>
              <a:rPr lang="en-US" sz="2200" dirty="0">
                <a:cs typeface="B Nazanin" pitchFamily="2" charset="-78"/>
              </a:rPr>
              <a:t>A) Bank Surety bond: issued by licensed banks and financial and credit institutions. Bank Surety bond are demand-based. Banks are basically inclined to issue unconditional Surety bond.</a:t>
            </a:r>
          </a:p>
          <a:p>
            <a:pPr algn="just"/>
            <a:endParaRPr lang="en-US" sz="2200" dirty="0">
              <a:cs typeface="B Nazanin" pitchFamily="2" charset="-78"/>
            </a:endParaRPr>
          </a:p>
          <a:p>
            <a:pPr algn="just"/>
            <a:r>
              <a:rPr lang="en-US" sz="2200" dirty="0">
                <a:cs typeface="B Nazanin" pitchFamily="2" charset="-78"/>
              </a:rPr>
              <a:t>B) Insurance Surety bond: issued by insurance (or Surety bond) companies and widely used in the field of construction. These Surety bond are conditional.</a:t>
            </a:r>
          </a:p>
          <a:p>
            <a:pPr algn="just"/>
            <a:endParaRPr lang="en-US" sz="2200" dirty="0">
              <a:cs typeface="B Nazanin" pitchFamily="2" charset="-78"/>
            </a:endParaRPr>
          </a:p>
          <a:p>
            <a:pPr algn="just"/>
            <a:r>
              <a:rPr lang="en-US" sz="2200" dirty="0">
                <a:cs typeface="B Nazanin" pitchFamily="2" charset="-78"/>
              </a:rPr>
              <a:t>The obligation of the surety bank facing a Surety bond application is always a monetary obligation, regardless of whether the Surety </a:t>
            </a:r>
            <a:r>
              <a:rPr lang="en-US" sz="2200" dirty="0" err="1">
                <a:cs typeface="B Nazanin" pitchFamily="2" charset="-78"/>
              </a:rPr>
              <a:t>bondd</a:t>
            </a:r>
            <a:r>
              <a:rPr lang="en-US" sz="2200" dirty="0">
                <a:cs typeface="B Nazanin" pitchFamily="2" charset="-78"/>
              </a:rPr>
              <a:t> obligation is monetary or non-monetary; While the Surety bond company does not always and in any case pay a sum to the </a:t>
            </a:r>
            <a:r>
              <a:rPr lang="en-US" sz="2200" dirty="0" err="1">
                <a:cs typeface="B Nazanin" pitchFamily="2" charset="-78"/>
              </a:rPr>
              <a:t>obligee</a:t>
            </a:r>
            <a:r>
              <a:rPr lang="en-US" sz="2200" dirty="0">
                <a:cs typeface="B Nazanin" pitchFamily="2" charset="-78"/>
              </a:rPr>
              <a:t>, it often fulfills the same obligation by employing someone other than the </a:t>
            </a:r>
            <a:r>
              <a:rPr lang="en-US" sz="2200" dirty="0" err="1">
                <a:cs typeface="B Nazanin" pitchFamily="2" charset="-78"/>
              </a:rPr>
              <a:t>obligee</a:t>
            </a:r>
            <a:r>
              <a:rPr lang="en-US" sz="2200" dirty="0">
                <a:cs typeface="B Nazanin" pitchFamily="2" charset="-78"/>
              </a:rPr>
              <a:t> at its own expense.</a:t>
            </a:r>
            <a:endParaRPr lang="en-US" sz="2200" dirty="0">
              <a:solidFill>
                <a:srgbClr val="FF0000"/>
              </a:solidFill>
              <a:cs typeface="B Nazanin" pitchFamily="2" charset="-78"/>
            </a:endParaRP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054AA750-49E4-4C6B-AECA-2F91F47E2B66}" type="slidenum">
              <a:rPr lang="en-US" altLang="en-US" smtClean="0"/>
              <a:pPr>
                <a:defRPr/>
              </a:pPr>
              <a:t>5</a:t>
            </a:fld>
            <a:endParaRPr lang="en-US" altLang="en-US"/>
          </a:p>
        </p:txBody>
      </p:sp>
    </p:spTree>
    <p:extLst>
      <p:ext uri="{BB962C8B-B14F-4D97-AF65-F5344CB8AC3E}">
        <p14:creationId xmlns:p14="http://schemas.microsoft.com/office/powerpoint/2010/main" val="2404519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pPr algn="ctr" rtl="1"/>
            <a:r>
              <a:rPr lang="fa-IR" sz="4000" b="1" dirty="0">
                <a:solidFill>
                  <a:schemeClr val="tx1"/>
                </a:solidFill>
                <a:cs typeface="B Nazanin" pitchFamily="2" charset="-78"/>
              </a:rPr>
              <a:t>مجوز فعالیت به عنوان ضامن</a:t>
            </a:r>
            <a:endParaRPr lang="en-US" sz="4000" b="1" dirty="0">
              <a:solidFill>
                <a:schemeClr val="tx1"/>
              </a:solidFill>
              <a:cs typeface="B Nazanin" pitchFamily="2" charset="-78"/>
            </a:endParaRPr>
          </a:p>
        </p:txBody>
      </p:sp>
      <p:sp>
        <p:nvSpPr>
          <p:cNvPr id="3" name="Content Placeholder 2"/>
          <p:cNvSpPr>
            <a:spLocks noGrp="1"/>
          </p:cNvSpPr>
          <p:nvPr>
            <p:ph idx="1"/>
          </p:nvPr>
        </p:nvSpPr>
        <p:spPr/>
        <p:txBody>
          <a:bodyPr/>
          <a:lstStyle/>
          <a:p>
            <a:pPr algn="just" rtl="1"/>
            <a:r>
              <a:rPr lang="fa-IR" sz="2400" dirty="0">
                <a:cs typeface="B Nazanin" pitchFamily="2" charset="-78"/>
              </a:rPr>
              <a:t>بر اساس بند (الف) ماده 9 قانون «حداکثر استفاده از توان تولیدی و خدماتی کشور و حمایت از کالای ایرانی» که اخیراً به تصویب شورای محترم نگهبان رسیده است حکمی آمده است که:</a:t>
            </a:r>
            <a:endParaRPr lang="en-US" sz="2400" dirty="0">
              <a:cs typeface="B Nazanin" pitchFamily="2" charset="-78"/>
            </a:endParaRPr>
          </a:p>
          <a:p>
            <a:pPr algn="just" rtl="1"/>
            <a:r>
              <a:rPr lang="fa-IR" sz="2400" dirty="0">
                <a:cs typeface="B Nazanin" pitchFamily="2" charset="-78"/>
              </a:rPr>
              <a:t>"به منظور ارائه انواع ابزارهای تضمین مورد نیاز بخش تولیدی و خدماتی کشور اعم از ضمانت‌نامه شرکت در مناقصه، پیش پرداخت، حسن انجام کار، حسن انجام تعهدات، کسور وجه‌الضمان و سایر ضمانت‌نامه‌های تعهدات قراردادی، دولت مکلف است زمینه‌های قانونی لازم را برای تأسیس و شکل‌گیری فعالیت مؤسسات تضمین غیردولتی ظرف مدت شش ماه پس از لازم الاجرا شدن این قانون فراهم آورد. </a:t>
            </a:r>
            <a:r>
              <a:rPr lang="fa-IR" sz="2400" dirty="0">
                <a:solidFill>
                  <a:srgbClr val="FF0000"/>
                </a:solidFill>
                <a:cs typeface="B Nazanin" pitchFamily="2" charset="-78"/>
              </a:rPr>
              <a:t>شرکت‌های بیمه‌گر ایرانی غیردولتی مجازند نسبت به تأسیس مؤسسات تضمین بر اساس ضوابط و مقررات قانونی اقدام کنند.</a:t>
            </a:r>
            <a:r>
              <a:rPr lang="fa-IR" sz="2400" dirty="0">
                <a:cs typeface="B Nazanin" pitchFamily="2" charset="-78"/>
              </a:rPr>
              <a:t>"</a:t>
            </a:r>
            <a:endParaRPr lang="en-US" sz="2400" dirty="0">
              <a:cs typeface="B Nazanin" pitchFamily="2" charset="-78"/>
            </a:endParaRPr>
          </a:p>
          <a:p>
            <a:pPr algn="just"/>
            <a:endParaRPr lang="en-US" sz="2400" dirty="0">
              <a:cs typeface="B Nazanin" pitchFamily="2" charset="-78"/>
            </a:endParaRP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054AA750-49E4-4C6B-AECA-2F91F47E2B66}" type="slidenum">
              <a:rPr lang="en-US" altLang="en-US" smtClean="0"/>
              <a:pPr>
                <a:defRPr/>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694872"/>
          </a:xfrm>
        </p:spPr>
        <p:txBody>
          <a:bodyPr>
            <a:noAutofit/>
          </a:bodyPr>
          <a:lstStyle/>
          <a:p>
            <a:pPr algn="ctr"/>
            <a:br>
              <a:rPr lang="en-US" sz="2000" b="1" dirty="0">
                <a:solidFill>
                  <a:schemeClr val="tx1"/>
                </a:solidFill>
                <a:cs typeface="B Nazanin" pitchFamily="2" charset="-78"/>
              </a:rPr>
            </a:br>
            <a:br>
              <a:rPr lang="en-US" sz="2000" b="1" dirty="0">
                <a:solidFill>
                  <a:schemeClr val="tx1"/>
                </a:solidFill>
                <a:cs typeface="B Nazanin" pitchFamily="2" charset="-78"/>
              </a:rPr>
            </a:br>
            <a:r>
              <a:rPr lang="fa-IR" sz="2000" b="1" dirty="0">
                <a:solidFill>
                  <a:schemeClr val="tx1"/>
                </a:solidFill>
                <a:cs typeface="B Nazanin" pitchFamily="2" charset="-78"/>
              </a:rPr>
              <a:t>مجوز فعالیت به عنوان ضامن</a:t>
            </a:r>
            <a:r>
              <a:rPr lang="en-US" sz="2000" b="1" dirty="0">
                <a:solidFill>
                  <a:schemeClr val="tx1"/>
                </a:solidFill>
                <a:cs typeface="B Nazanin" pitchFamily="2" charset="-78"/>
              </a:rPr>
              <a:t> </a:t>
            </a:r>
            <a:br>
              <a:rPr lang="en-US" sz="2000" b="1" dirty="0">
                <a:solidFill>
                  <a:schemeClr val="tx1"/>
                </a:solidFill>
                <a:cs typeface="B Nazanin" pitchFamily="2" charset="-78"/>
              </a:rPr>
            </a:br>
            <a:r>
              <a:rPr lang="en-US" sz="2000" b="1" dirty="0">
                <a:solidFill>
                  <a:schemeClr val="tx1"/>
                </a:solidFill>
                <a:cs typeface="B Nazanin" pitchFamily="2" charset="-78"/>
              </a:rPr>
              <a:t>License to operate as a surety</a:t>
            </a:r>
          </a:p>
        </p:txBody>
      </p:sp>
      <p:sp>
        <p:nvSpPr>
          <p:cNvPr id="3" name="Content Placeholder 2"/>
          <p:cNvSpPr>
            <a:spLocks noGrp="1"/>
          </p:cNvSpPr>
          <p:nvPr>
            <p:ph idx="1"/>
          </p:nvPr>
        </p:nvSpPr>
        <p:spPr/>
        <p:txBody>
          <a:bodyPr>
            <a:normAutofit fontScale="77500" lnSpcReduction="20000"/>
          </a:bodyPr>
          <a:lstStyle/>
          <a:p>
            <a:pPr algn="just"/>
            <a:r>
              <a:rPr lang="en-US" sz="2400" dirty="0">
                <a:cs typeface="B Nazanin" pitchFamily="2" charset="-78"/>
              </a:rPr>
              <a:t>Pursuant to paragraph (a) of Article 9 of the Law on "Maximum Utilization of the Production and Service Capacity of the Country and Protection of Iranian Goods", which has recently been approved by the Guardian Council, a ruling has been issued that:</a:t>
            </a:r>
          </a:p>
          <a:p>
            <a:pPr algn="just"/>
            <a:endParaRPr lang="en-US" sz="2400" dirty="0">
              <a:cs typeface="B Nazanin" pitchFamily="2" charset="-78"/>
            </a:endParaRPr>
          </a:p>
          <a:p>
            <a:pPr algn="just"/>
            <a:r>
              <a:rPr lang="en-US" sz="2400" dirty="0">
                <a:cs typeface="B Nazanin" pitchFamily="2" charset="-78"/>
              </a:rPr>
              <a:t>"In order to provide all kinds of Surety bond tools required by the production and service sector of the country, including Surety bond for participation in tenders, advance payment, good performance, good performance of obligations, deduction of Surety bond and other Surety bond of contractual obligations, the government is obliged to provide the necessary legal grounds for the establishment and formation of the activities of non-governmental Surety bond institutions within six months after the entry into force of this law. "Iranian non-governmental insurance companies are allowed to establish Surety bond institutions in accordance with legal rules and regulations."</a:t>
            </a: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054AA750-49E4-4C6B-AECA-2F91F47E2B66}" type="slidenum">
              <a:rPr lang="en-US" altLang="en-US" smtClean="0"/>
              <a:pPr>
                <a:defRPr/>
              </a:pPr>
              <a:t>7</a:t>
            </a:fld>
            <a:endParaRPr lang="en-US" altLang="en-US"/>
          </a:p>
        </p:txBody>
      </p:sp>
    </p:spTree>
    <p:extLst>
      <p:ext uri="{BB962C8B-B14F-4D97-AF65-F5344CB8AC3E}">
        <p14:creationId xmlns:p14="http://schemas.microsoft.com/office/powerpoint/2010/main" val="3632609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381000"/>
            <a:ext cx="7391400" cy="660400"/>
          </a:xfrm>
        </p:spPr>
        <p:txBody>
          <a:bodyPr>
            <a:noAutofit/>
          </a:bodyPr>
          <a:lstStyle/>
          <a:p>
            <a:pPr algn="ctr" rtl="1" eaLnBrk="1" hangingPunct="1">
              <a:lnSpc>
                <a:spcPct val="120000"/>
              </a:lnSpc>
            </a:pPr>
            <a:r>
              <a:rPr lang="fa-IR" sz="4000" b="1" dirty="0">
                <a:solidFill>
                  <a:schemeClr val="tx1"/>
                </a:solidFill>
                <a:cs typeface="B Mitra" pitchFamily="2" charset="-78"/>
              </a:rPr>
              <a:t>ویژگی‌های ضمانت‌نامه</a:t>
            </a:r>
            <a:endParaRPr lang="en-US" altLang="en-US" sz="4000" b="1" dirty="0">
              <a:solidFill>
                <a:schemeClr val="tx1"/>
              </a:solidFill>
              <a:cs typeface="B Titr" pitchFamily="2" charset="-78"/>
            </a:endParaRPr>
          </a:p>
        </p:txBody>
      </p:sp>
      <p:sp>
        <p:nvSpPr>
          <p:cNvPr id="5" name="Content Placeholder 4"/>
          <p:cNvSpPr>
            <a:spLocks noGrp="1"/>
          </p:cNvSpPr>
          <p:nvPr>
            <p:ph idx="1"/>
          </p:nvPr>
        </p:nvSpPr>
        <p:spPr/>
        <p:txBody>
          <a:bodyPr/>
          <a:lstStyle/>
          <a:p>
            <a:pPr algn="just" rtl="1"/>
            <a:r>
              <a:rPr lang="fa-IR" sz="2200" dirty="0">
                <a:cs typeface="B Nazanin" pitchFamily="2" charset="-78"/>
              </a:rPr>
              <a:t>ضمانت‌نامه به عنوان </a:t>
            </a:r>
            <a:r>
              <a:rPr lang="fa-IR" sz="2200" dirty="0">
                <a:solidFill>
                  <a:srgbClr val="FF0000"/>
                </a:solidFill>
                <a:cs typeface="B Nazanin" pitchFamily="2" charset="-78"/>
              </a:rPr>
              <a:t>شکلی از بیمه‌های اموال </a:t>
            </a:r>
            <a:r>
              <a:rPr lang="fa-IR" sz="2200" dirty="0">
                <a:cs typeface="B Nazanin" pitchFamily="2" charset="-78"/>
              </a:rPr>
              <a:t>تلقی می‌شود ولی ویژگی‌های خاص خود را دارد. </a:t>
            </a:r>
          </a:p>
          <a:p>
            <a:pPr algn="just" rtl="1"/>
            <a:r>
              <a:rPr lang="fa-IR" sz="2200" dirty="0">
                <a:cs typeface="B Nazanin" pitchFamily="2" charset="-78"/>
              </a:rPr>
              <a:t>یکی از ویژگی‌های ضمانت‌نامه این است که </a:t>
            </a:r>
            <a:r>
              <a:rPr lang="fa-IR" sz="2200" dirty="0">
                <a:solidFill>
                  <a:srgbClr val="FF0000"/>
                </a:solidFill>
                <a:cs typeface="B Nazanin" pitchFamily="2" charset="-78"/>
              </a:rPr>
              <a:t>دوره زیان در آن تصادفی نیست </a:t>
            </a:r>
            <a:r>
              <a:rPr lang="fa-IR" sz="2200" dirty="0">
                <a:cs typeface="B Nazanin" pitchFamily="2" charset="-78"/>
              </a:rPr>
              <a:t>اما در فواصل زمانی 8 تا 12 سال اتفاق می‌افتد. این بدان معنی است که روشی که دوره زیان در قیمت‌گذاری گنجانده می‌شود با قیمت‌گذاری حوادث فاجعه‌آمیز متفاوت است. </a:t>
            </a:r>
          </a:p>
          <a:p>
            <a:pPr algn="just" rtl="1"/>
            <a:r>
              <a:rPr lang="fa-IR" sz="2200" dirty="0">
                <a:cs typeface="B Nazanin" pitchFamily="2" charset="-78"/>
              </a:rPr>
              <a:t>ضمانت‌نامه بیشتر از بیمه‌های اموال </a:t>
            </a:r>
            <a:r>
              <a:rPr lang="fa-IR" sz="2200" dirty="0">
                <a:solidFill>
                  <a:srgbClr val="FF0000"/>
                </a:solidFill>
                <a:cs typeface="B Nazanin" pitchFamily="2" charset="-78"/>
              </a:rPr>
              <a:t>بر قضاوت متکی است</a:t>
            </a:r>
            <a:r>
              <a:rPr lang="fa-IR" sz="2200" dirty="0">
                <a:cs typeface="B Nazanin" pitchFamily="2" charset="-78"/>
              </a:rPr>
              <a:t>.</a:t>
            </a:r>
          </a:p>
          <a:p>
            <a:pPr algn="just" rtl="1"/>
            <a:r>
              <a:rPr lang="fa-IR" sz="2200" dirty="0">
                <a:cs typeface="B Nazanin" pitchFamily="2" charset="-78"/>
              </a:rPr>
              <a:t>ضمانت‌نامه به عنوان </a:t>
            </a:r>
            <a:r>
              <a:rPr lang="fa-IR" sz="2200" dirty="0">
                <a:solidFill>
                  <a:srgbClr val="FF0000"/>
                </a:solidFill>
                <a:cs typeface="B Nazanin" pitchFamily="2" charset="-78"/>
              </a:rPr>
              <a:t>محصول با ضریب خسارت صفر </a:t>
            </a:r>
            <a:r>
              <a:rPr lang="fa-IR" sz="2200" dirty="0">
                <a:cs typeface="B Nazanin" pitchFamily="2" charset="-78"/>
              </a:rPr>
              <a:t>شناخته شده است. البته این بدین معنی نیست که صادرکنندگان ضمانت‌نامه سال‌ها خسارتی نخواهند داشت بلکه بیانگر آن است که هدف شرکت صادر کننده تضمین پایش فعالانه ریسک‌ها و اجتناب از بروز خسارت است. </a:t>
            </a:r>
          </a:p>
          <a:p>
            <a:pPr algn="just" rtl="1"/>
            <a:r>
              <a:rPr lang="fa-IR" sz="2200" dirty="0">
                <a:cs typeface="B Nazanin" pitchFamily="2" charset="-78"/>
              </a:rPr>
              <a:t>در مقایسه با رشته‌های بیمه‌ای، ضمانت‌نامه یک رشته </a:t>
            </a:r>
            <a:r>
              <a:rPr lang="fa-IR" sz="2200" dirty="0">
                <a:solidFill>
                  <a:srgbClr val="FF0000"/>
                </a:solidFill>
                <a:cs typeface="B Nazanin" pitchFamily="2" charset="-78"/>
              </a:rPr>
              <a:t>پرهزینه</a:t>
            </a:r>
            <a:r>
              <a:rPr lang="fa-IR" sz="2200" dirty="0">
                <a:cs typeface="B Nazanin" pitchFamily="2" charset="-78"/>
              </a:rPr>
              <a:t> است زیرا تلاش بسیاری را برای فرایند صدور اختصاص می‌دهد. </a:t>
            </a:r>
            <a:endParaRPr lang="en-US" sz="2200" dirty="0">
              <a:cs typeface="B Nazanin" pitchFamily="2" charset="-78"/>
            </a:endParaRPr>
          </a:p>
          <a:p>
            <a:endParaRPr lang="en-US" sz="2200" dirty="0"/>
          </a:p>
        </p:txBody>
      </p:sp>
      <p:sp>
        <p:nvSpPr>
          <p:cNvPr id="10244" name="Slide Number Placeholder 3"/>
          <p:cNvSpPr>
            <a:spLocks noGrp="1"/>
          </p:cNvSpPr>
          <p:nvPr>
            <p:ph type="sldNum" sz="quarter" idx="12"/>
          </p:nvPr>
        </p:nvSpPr>
        <p:spPr bwMode="auto">
          <a:xfrm>
            <a:off x="8534400" y="5661025"/>
            <a:ext cx="388938" cy="365125"/>
          </a:xfrm>
          <a:prstGeom prst="rect">
            <a:avLst/>
          </a:prstGeom>
          <a:noFill/>
          <a:ln>
            <a:miter lim="800000"/>
            <a:headEnd/>
            <a:tailEnd/>
          </a:ln>
        </p:spPr>
        <p:txBody>
          <a:bodyPr/>
          <a:lstStyle/>
          <a:p>
            <a:r>
              <a:rPr lang="fa-IR" altLang="en-US" sz="1500" b="1" dirty="0">
                <a:solidFill>
                  <a:schemeClr val="bg1"/>
                </a:solidFill>
                <a:latin typeface="IPT Mitra" pitchFamily="2" charset="2"/>
                <a:cs typeface="B Mitra" pitchFamily="2" charset="-78"/>
              </a:rPr>
              <a:t>2</a:t>
            </a:r>
            <a:endParaRPr lang="en-US" altLang="en-US" sz="1500" b="1" dirty="0">
              <a:solidFill>
                <a:schemeClr val="bg1"/>
              </a:solidFill>
              <a:latin typeface="IPT Mitra" pitchFamily="2" charset="2"/>
              <a:cs typeface="B Mitra"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76200"/>
            <a:ext cx="7391400" cy="965200"/>
          </a:xfrm>
        </p:spPr>
        <p:txBody>
          <a:bodyPr>
            <a:noAutofit/>
          </a:bodyPr>
          <a:lstStyle/>
          <a:p>
            <a:pPr algn="ctr" rtl="1" eaLnBrk="1" hangingPunct="1">
              <a:lnSpc>
                <a:spcPct val="120000"/>
              </a:lnSpc>
            </a:pPr>
            <a:r>
              <a:rPr lang="fa-IR" sz="2800" b="1" dirty="0">
                <a:solidFill>
                  <a:schemeClr val="tx1"/>
                </a:solidFill>
                <a:cs typeface="B Mitra" pitchFamily="2" charset="-78"/>
              </a:rPr>
              <a:t>ویژگی‌های ضمانت‌نامه</a:t>
            </a:r>
            <a:br>
              <a:rPr lang="en-US" sz="2800" b="1" dirty="0">
                <a:solidFill>
                  <a:schemeClr val="tx1"/>
                </a:solidFill>
                <a:cs typeface="B Mitra" pitchFamily="2" charset="-78"/>
              </a:rPr>
            </a:br>
            <a:r>
              <a:rPr lang="en-US" sz="2800" b="1" dirty="0">
                <a:solidFill>
                  <a:schemeClr val="tx1"/>
                </a:solidFill>
                <a:cs typeface="B Mitra" pitchFamily="2" charset="-78"/>
              </a:rPr>
              <a:t>Surety bond Features</a:t>
            </a:r>
            <a:endParaRPr lang="en-US" altLang="en-US" sz="2800" b="1" dirty="0">
              <a:solidFill>
                <a:schemeClr val="tx1"/>
              </a:solidFill>
              <a:cs typeface="B Titr" pitchFamily="2" charset="-78"/>
            </a:endParaRPr>
          </a:p>
        </p:txBody>
      </p:sp>
      <p:sp>
        <p:nvSpPr>
          <p:cNvPr id="5" name="Content Placeholder 4"/>
          <p:cNvSpPr>
            <a:spLocks noGrp="1"/>
          </p:cNvSpPr>
          <p:nvPr>
            <p:ph idx="1"/>
          </p:nvPr>
        </p:nvSpPr>
        <p:spPr>
          <a:xfrm>
            <a:off x="457200" y="1219200"/>
            <a:ext cx="7239000" cy="5236536"/>
          </a:xfrm>
        </p:spPr>
        <p:txBody>
          <a:bodyPr>
            <a:normAutofit fontScale="85000" lnSpcReduction="20000"/>
          </a:bodyPr>
          <a:lstStyle/>
          <a:p>
            <a:pPr algn="just"/>
            <a:r>
              <a:rPr lang="en-US" sz="2200" dirty="0">
                <a:cs typeface="B Nazanin" pitchFamily="2" charset="-78"/>
              </a:rPr>
              <a:t>A Surety bond is considered a form of property insurance but has its own characteristics.</a:t>
            </a:r>
          </a:p>
          <a:p>
            <a:pPr algn="just"/>
            <a:endParaRPr lang="en-US" sz="2200" dirty="0">
              <a:cs typeface="B Nazanin" pitchFamily="2" charset="-78"/>
            </a:endParaRPr>
          </a:p>
          <a:p>
            <a:pPr algn="just"/>
            <a:r>
              <a:rPr lang="en-US" sz="2200" dirty="0">
                <a:cs typeface="B Nazanin" pitchFamily="2" charset="-78"/>
              </a:rPr>
              <a:t> One of the features of the Surety bond is that the loss period is not accidental but occurs at intervals of 8 to 12 years. This means that the way in which the loss period is included in pricing is different from the pricing of catastrophic events.</a:t>
            </a:r>
          </a:p>
          <a:p>
            <a:pPr marL="0" indent="0" algn="just">
              <a:buNone/>
            </a:pPr>
            <a:endParaRPr lang="en-US" sz="2200" dirty="0">
              <a:cs typeface="B Nazanin" pitchFamily="2" charset="-78"/>
            </a:endParaRPr>
          </a:p>
          <a:p>
            <a:pPr algn="just"/>
            <a:r>
              <a:rPr lang="en-US" sz="2200" dirty="0">
                <a:cs typeface="B Nazanin" pitchFamily="2" charset="-78"/>
              </a:rPr>
              <a:t>Surety bond relies more on judgment than property insurance.</a:t>
            </a:r>
          </a:p>
          <a:p>
            <a:pPr algn="just"/>
            <a:endParaRPr lang="en-US" sz="2200" dirty="0">
              <a:cs typeface="B Nazanin" pitchFamily="2" charset="-78"/>
            </a:endParaRPr>
          </a:p>
          <a:p>
            <a:pPr algn="just"/>
            <a:r>
              <a:rPr lang="en-US" sz="2200" dirty="0">
                <a:cs typeface="B Nazanin" pitchFamily="2" charset="-78"/>
              </a:rPr>
              <a:t>The Surety bond is recognized as a zero-loss product. Of course, this does not mean that the issuers of the Surety bond will not suffer damages for years, but it does indicate that the purpose of the exporting company is to ensure active monitoring of risks and to avoid damages. </a:t>
            </a:r>
          </a:p>
          <a:p>
            <a:pPr algn="just"/>
            <a:endParaRPr lang="en-US" sz="2200" dirty="0">
              <a:cs typeface="B Nazanin" pitchFamily="2" charset="-78"/>
            </a:endParaRPr>
          </a:p>
          <a:p>
            <a:pPr algn="just"/>
            <a:r>
              <a:rPr lang="en-US" sz="2200" dirty="0">
                <a:cs typeface="B Nazanin" pitchFamily="2" charset="-78"/>
              </a:rPr>
              <a:t>Compared to insurance fields, Surety bond is a costly field because it takes a lot of effort for the issuance process. </a:t>
            </a:r>
            <a:endParaRPr lang="en-US" sz="2200" dirty="0"/>
          </a:p>
        </p:txBody>
      </p:sp>
      <p:sp>
        <p:nvSpPr>
          <p:cNvPr id="10244" name="Slide Number Placeholder 3"/>
          <p:cNvSpPr>
            <a:spLocks noGrp="1"/>
          </p:cNvSpPr>
          <p:nvPr>
            <p:ph type="sldNum" sz="quarter" idx="12"/>
          </p:nvPr>
        </p:nvSpPr>
        <p:spPr bwMode="auto">
          <a:xfrm>
            <a:off x="8534400" y="5661025"/>
            <a:ext cx="388938" cy="365125"/>
          </a:xfrm>
          <a:prstGeom prst="rect">
            <a:avLst/>
          </a:prstGeom>
          <a:noFill/>
          <a:ln>
            <a:miter lim="800000"/>
            <a:headEnd/>
            <a:tailEnd/>
          </a:ln>
        </p:spPr>
        <p:txBody>
          <a:bodyPr/>
          <a:lstStyle/>
          <a:p>
            <a:r>
              <a:rPr lang="fa-IR" altLang="en-US" sz="1500" b="1" dirty="0">
                <a:solidFill>
                  <a:schemeClr val="bg1"/>
                </a:solidFill>
                <a:latin typeface="IPT Mitra" pitchFamily="2" charset="2"/>
                <a:cs typeface="B Mitra" pitchFamily="2" charset="-78"/>
              </a:rPr>
              <a:t>2</a:t>
            </a:r>
            <a:endParaRPr lang="en-US" altLang="en-US" sz="1500" b="1" dirty="0">
              <a:solidFill>
                <a:schemeClr val="bg1"/>
              </a:solidFill>
              <a:latin typeface="IPT Mitra" pitchFamily="2" charset="2"/>
              <a:cs typeface="B Mitra" pitchFamily="2" charset="-78"/>
            </a:endParaRPr>
          </a:p>
        </p:txBody>
      </p:sp>
    </p:spTree>
    <p:extLst>
      <p:ext uri="{BB962C8B-B14F-4D97-AF65-F5344CB8AC3E}">
        <p14:creationId xmlns:p14="http://schemas.microsoft.com/office/powerpoint/2010/main" val="4047201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694</TotalTime>
  <Words>6789</Words>
  <Application>Microsoft Office PowerPoint</Application>
  <PresentationFormat>On-screen Show (4:3)</PresentationFormat>
  <Paragraphs>439</Paragraphs>
  <Slides>40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Arial</vt:lpstr>
      <vt:lpstr>B Mitra</vt:lpstr>
      <vt:lpstr>B Nazanin</vt:lpstr>
      <vt:lpstr>B Titr</vt:lpstr>
      <vt:lpstr>B Zar</vt:lpstr>
      <vt:lpstr>Calibri</vt:lpstr>
      <vt:lpstr>IPT Mitra</vt:lpstr>
      <vt:lpstr>Tahoma</vt:lpstr>
      <vt:lpstr>Times New Roman</vt:lpstr>
      <vt:lpstr>Trebuchet MS</vt:lpstr>
      <vt:lpstr>Wingdings</vt:lpstr>
      <vt:lpstr>Wingdings 2</vt:lpstr>
      <vt:lpstr>Opulent</vt:lpstr>
      <vt:lpstr>توسعه محصول Surety bond در کشورایران و چالشهای موجود  Surety bond product development in Iran and existing challenges</vt:lpstr>
      <vt:lpstr>تعریف ضمانت نامه Definition of Surety bond</vt:lpstr>
      <vt:lpstr>تعریف ضمانت نامه Definition of Surety bond</vt:lpstr>
      <vt:lpstr>ضمانت‌نامه</vt:lpstr>
      <vt:lpstr>ضمانت‌نامهSurety bond</vt:lpstr>
      <vt:lpstr>مجوز فعالیت به عنوان ضامن</vt:lpstr>
      <vt:lpstr>  مجوز فعالیت به عنوان ضامن  License to operate as a surety</vt:lpstr>
      <vt:lpstr>ویژگی‌های ضمانت‌نامه</vt:lpstr>
      <vt:lpstr>ویژگی‌های ضمانت‌نامه Surety bond Features</vt:lpstr>
      <vt:lpstr>مروری بر وجوه افتراق بین بیمه‌نامه و ضمانت‌نامه An overview of the differences between insurance and Surety bond</vt:lpstr>
      <vt:lpstr>مروری بر وجوه افتراق بین بیمه‌نامه و ضمانت‌نامه An overview of the differences between insurance and Surety bond</vt:lpstr>
      <vt:lpstr>مروری بر وجوه افتراق بین بیمه‌نامه و ضمانت‌نامه An overview of the differences between insurance and Surety bond</vt:lpstr>
      <vt:lpstr>مروری بر وجوه افتراق بین بیمه‌نامه و ضمانت‌نامه An overview of the differences between insurance and Surety bond</vt:lpstr>
      <vt:lpstr>عرضه‌کنندگان ضمانت‌نامه در آمریکا</vt:lpstr>
      <vt:lpstr>US Surety bond Suppliers</vt:lpstr>
      <vt:lpstr>عرضه‌کنندگان ضمانت‌نامه در اروپا</vt:lpstr>
      <vt:lpstr>Surety bond suppliers in Europe</vt:lpstr>
      <vt:lpstr>عرضه‌کنندگان ضمانت‌نامه در آسیا</vt:lpstr>
      <vt:lpstr>Surety bond suppliers in Asia</vt:lpstr>
      <vt:lpstr>Surety bond suppliers in Oceania</vt:lpstr>
      <vt:lpstr>عرضه‌کنندگان ضمانت‌نامه در آفریقا Surety bond suppliers in Africa</vt:lpstr>
      <vt:lpstr>انواع ضمانت نامه</vt:lpstr>
      <vt:lpstr>Types of warranties</vt:lpstr>
      <vt:lpstr>ضمانت‌نامه</vt:lpstr>
      <vt:lpstr>Surety bond</vt:lpstr>
      <vt:lpstr>عوامل مؤثر در تحلیل صلاحیت پیمانکار</vt:lpstr>
      <vt:lpstr>Factors affecting the contractor qualification analysis</vt:lpstr>
      <vt:lpstr>اساس تحلیل مالی The basis of financial analysis</vt:lpstr>
      <vt:lpstr>تحلیل نسبت</vt:lpstr>
      <vt:lpstr>Ratio analysis</vt:lpstr>
      <vt:lpstr>قیمت‌گذاری ضمانت‌نامه</vt:lpstr>
      <vt:lpstr>Surety bond pricing</vt:lpstr>
      <vt:lpstr>پوشش اتکایی</vt:lpstr>
      <vt:lpstr>Reinsurance cover</vt:lpstr>
      <vt:lpstr>ضمانت‌نامه مشترک Joint Surety bond</vt:lpstr>
      <vt:lpstr>مقررات توانگری II در خصوص ضمانت‌نامه Wealth Rules II on Surety bond</vt:lpstr>
      <vt:lpstr>جمع‌بندی Conclusion</vt:lpstr>
      <vt:lpstr>SWOT</vt:lpstr>
      <vt:lpstr>SWOT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توسعه محصول SURETY در کشورایران و چالشهای موجود</dc:title>
  <dc:creator>Atatalab</dc:creator>
  <cp:lastModifiedBy>mk.bighami</cp:lastModifiedBy>
  <cp:revision>43</cp:revision>
  <cp:lastPrinted>2021-11-23T10:02:56Z</cp:lastPrinted>
  <dcterms:created xsi:type="dcterms:W3CDTF">2021-11-22T14:35:47Z</dcterms:created>
  <dcterms:modified xsi:type="dcterms:W3CDTF">2021-12-08T10:54:54Z</dcterms:modified>
</cp:coreProperties>
</file>